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9"/>
  </p:notesMasterIdLst>
  <p:sldIdLst>
    <p:sldId id="256" r:id="rId2"/>
    <p:sldId id="257" r:id="rId3"/>
    <p:sldId id="276" r:id="rId4"/>
    <p:sldId id="259" r:id="rId5"/>
    <p:sldId id="269" r:id="rId6"/>
    <p:sldId id="258" r:id="rId7"/>
    <p:sldId id="304" r:id="rId8"/>
    <p:sldId id="260" r:id="rId9"/>
    <p:sldId id="278" r:id="rId10"/>
    <p:sldId id="280" r:id="rId11"/>
    <p:sldId id="329" r:id="rId12"/>
    <p:sldId id="330" r:id="rId13"/>
    <p:sldId id="331" r:id="rId14"/>
    <p:sldId id="262" r:id="rId15"/>
    <p:sldId id="302" r:id="rId16"/>
    <p:sldId id="327" r:id="rId17"/>
    <p:sldId id="328" r:id="rId18"/>
    <p:sldId id="308" r:id="rId19"/>
    <p:sldId id="273" r:id="rId20"/>
    <p:sldId id="310" r:id="rId21"/>
    <p:sldId id="274" r:id="rId22"/>
    <p:sldId id="272" r:id="rId23"/>
    <p:sldId id="286" r:id="rId24"/>
    <p:sldId id="285" r:id="rId25"/>
    <p:sldId id="279" r:id="rId26"/>
    <p:sldId id="298" r:id="rId27"/>
    <p:sldId id="315" r:id="rId28"/>
    <p:sldId id="312" r:id="rId29"/>
    <p:sldId id="313" r:id="rId30"/>
    <p:sldId id="311" r:id="rId31"/>
    <p:sldId id="314" r:id="rId32"/>
    <p:sldId id="316" r:id="rId33"/>
    <p:sldId id="317" r:id="rId34"/>
    <p:sldId id="318" r:id="rId35"/>
    <p:sldId id="319" r:id="rId36"/>
    <p:sldId id="320" r:id="rId37"/>
    <p:sldId id="321" r:id="rId38"/>
    <p:sldId id="322" r:id="rId39"/>
    <p:sldId id="323" r:id="rId40"/>
    <p:sldId id="324" r:id="rId41"/>
    <p:sldId id="325" r:id="rId42"/>
    <p:sldId id="281" r:id="rId43"/>
    <p:sldId id="282" r:id="rId44"/>
    <p:sldId id="283" r:id="rId45"/>
    <p:sldId id="305" r:id="rId46"/>
    <p:sldId id="307" r:id="rId47"/>
    <p:sldId id="271" r:id="rId48"/>
    <p:sldId id="303" r:id="rId49"/>
    <p:sldId id="289" r:id="rId50"/>
    <p:sldId id="309" r:id="rId51"/>
    <p:sldId id="291" r:id="rId52"/>
    <p:sldId id="292" r:id="rId53"/>
    <p:sldId id="293" r:id="rId54"/>
    <p:sldId id="294" r:id="rId55"/>
    <p:sldId id="295" r:id="rId56"/>
    <p:sldId id="261" r:id="rId57"/>
    <p:sldId id="300" r:id="rId58"/>
    <p:sldId id="306" r:id="rId59"/>
    <p:sldId id="287" r:id="rId60"/>
    <p:sldId id="296" r:id="rId61"/>
    <p:sldId id="297" r:id="rId62"/>
    <p:sldId id="299" r:id="rId63"/>
    <p:sldId id="326" r:id="rId64"/>
    <p:sldId id="270" r:id="rId65"/>
    <p:sldId id="268" r:id="rId66"/>
    <p:sldId id="301" r:id="rId67"/>
    <p:sldId id="28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FF7C80"/>
    <a:srgbClr val="E0C1FF"/>
    <a:srgbClr val="CC99FF"/>
    <a:srgbClr val="FF669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4" d="100"/>
          <a:sy n="64" d="100"/>
        </p:scale>
        <p:origin x="978" y="72"/>
      </p:cViewPr>
      <p:guideLst>
        <p:guide orient="horz" pos="2160"/>
        <p:guide pos="3840"/>
      </p:guideLst>
    </p:cSldViewPr>
  </p:slideViewPr>
  <p:notesTextViewPr>
    <p:cViewPr>
      <p:scale>
        <a:sx n="1" d="1"/>
        <a:sy n="1" d="1"/>
      </p:scale>
      <p:origin x="0" y="0"/>
    </p:cViewPr>
  </p:notesTextViewPr>
  <p:sorterViewPr>
    <p:cViewPr>
      <p:scale>
        <a:sx n="100" d="100"/>
        <a:sy n="100" d="100"/>
      </p:scale>
      <p:origin x="0" y="5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1764C4-8498-461B-A69F-36CBDC8699FA}" type="datetimeFigureOut">
              <a:rPr lang="en-US" smtClean="0"/>
              <a:t>11/26/2018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118F39-6BBD-46EA-8A66-5F51BC4B0972}" type="slidenum">
              <a:rPr lang="en-US" smtClean="0"/>
              <a:t>‹#›</a:t>
            </a:fld>
            <a:endParaRPr lang="en-US"/>
          </a:p>
        </p:txBody>
      </p:sp>
    </p:spTree>
    <p:extLst>
      <p:ext uri="{BB962C8B-B14F-4D97-AF65-F5344CB8AC3E}">
        <p14:creationId xmlns:p14="http://schemas.microsoft.com/office/powerpoint/2010/main" val="266467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118F39-6BBD-46EA-8A66-5F51BC4B0972}" type="slidenum">
              <a:rPr lang="en-US" smtClean="0"/>
              <a:t>31</a:t>
            </a:fld>
            <a:endParaRPr lang="en-US"/>
          </a:p>
        </p:txBody>
      </p:sp>
    </p:spTree>
    <p:extLst>
      <p:ext uri="{BB962C8B-B14F-4D97-AF65-F5344CB8AC3E}">
        <p14:creationId xmlns:p14="http://schemas.microsoft.com/office/powerpoint/2010/main" val="3666318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118F39-6BBD-46EA-8A66-5F51BC4B0972}" type="slidenum">
              <a:rPr lang="en-US" smtClean="0"/>
              <a:t>41</a:t>
            </a:fld>
            <a:endParaRPr lang="en-US"/>
          </a:p>
        </p:txBody>
      </p:sp>
    </p:spTree>
    <p:extLst>
      <p:ext uri="{BB962C8B-B14F-4D97-AF65-F5344CB8AC3E}">
        <p14:creationId xmlns:p14="http://schemas.microsoft.com/office/powerpoint/2010/main" val="1033845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B0D317A-3B8B-4889-A4DD-D1F2208482CA}" type="datetime1">
              <a:rPr lang="en-US" smtClean="0"/>
              <a:t>11/26/2018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7E69C-260B-4B23-AF95-90B46B3DBAB8}" type="slidenum">
              <a:rPr lang="en-US" smtClean="0"/>
              <a:t>‹#›</a:t>
            </a:fld>
            <a:endParaRPr lang="en-US"/>
          </a:p>
        </p:txBody>
      </p:sp>
    </p:spTree>
    <p:extLst>
      <p:ext uri="{BB962C8B-B14F-4D97-AF65-F5344CB8AC3E}">
        <p14:creationId xmlns:p14="http://schemas.microsoft.com/office/powerpoint/2010/main" val="2574212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9511FC-482D-458C-BF3F-E927F3BCE49D}" type="datetime1">
              <a:rPr lang="en-US" smtClean="0"/>
              <a:t>11/26/2018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7E69C-260B-4B23-AF95-90B46B3DBAB8}" type="slidenum">
              <a:rPr lang="en-US" smtClean="0"/>
              <a:t>‹#›</a:t>
            </a:fld>
            <a:endParaRPr lang="en-US"/>
          </a:p>
        </p:txBody>
      </p:sp>
    </p:spTree>
    <p:extLst>
      <p:ext uri="{BB962C8B-B14F-4D97-AF65-F5344CB8AC3E}">
        <p14:creationId xmlns:p14="http://schemas.microsoft.com/office/powerpoint/2010/main" val="3996367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730E3D-EA61-4AF7-B69F-78A083079937}" type="datetime1">
              <a:rPr lang="en-US" smtClean="0"/>
              <a:t>11/26/2018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7E69C-260B-4B23-AF95-90B46B3DBAB8}" type="slidenum">
              <a:rPr lang="en-US" smtClean="0"/>
              <a:t>‹#›</a:t>
            </a:fld>
            <a:endParaRPr lang="en-US"/>
          </a:p>
        </p:txBody>
      </p:sp>
    </p:spTree>
    <p:extLst>
      <p:ext uri="{BB962C8B-B14F-4D97-AF65-F5344CB8AC3E}">
        <p14:creationId xmlns:p14="http://schemas.microsoft.com/office/powerpoint/2010/main" val="2720847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D637A3-8E80-4308-8956-C957FB911A89}" type="datetime1">
              <a:rPr lang="en-US" smtClean="0"/>
              <a:t>11/26/2018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7E69C-260B-4B23-AF95-90B46B3DBAB8}" type="slidenum">
              <a:rPr lang="en-US" smtClean="0"/>
              <a:t>‹#›</a:t>
            </a:fld>
            <a:endParaRPr lang="en-US"/>
          </a:p>
        </p:txBody>
      </p:sp>
    </p:spTree>
    <p:extLst>
      <p:ext uri="{BB962C8B-B14F-4D97-AF65-F5344CB8AC3E}">
        <p14:creationId xmlns:p14="http://schemas.microsoft.com/office/powerpoint/2010/main" val="3759482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E695B54-0E73-40A9-93A5-82C2A74B47CE}" type="datetime1">
              <a:rPr lang="en-US" smtClean="0"/>
              <a:t>11/26/2018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37E69C-260B-4B23-AF95-90B46B3DBAB8}" type="slidenum">
              <a:rPr lang="en-US" smtClean="0"/>
              <a:t>‹#›</a:t>
            </a:fld>
            <a:endParaRPr lang="en-US"/>
          </a:p>
        </p:txBody>
      </p:sp>
    </p:spTree>
    <p:extLst>
      <p:ext uri="{BB962C8B-B14F-4D97-AF65-F5344CB8AC3E}">
        <p14:creationId xmlns:p14="http://schemas.microsoft.com/office/powerpoint/2010/main" val="2465295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8E592C9-8274-4354-BB4E-C5A04FE2C6AF}" type="datetime1">
              <a:rPr lang="en-US" smtClean="0"/>
              <a:t>11/26/2018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37E69C-260B-4B23-AF95-90B46B3DBAB8}" type="slidenum">
              <a:rPr lang="en-US" smtClean="0"/>
              <a:t>‹#›</a:t>
            </a:fld>
            <a:endParaRPr lang="en-US"/>
          </a:p>
        </p:txBody>
      </p:sp>
    </p:spTree>
    <p:extLst>
      <p:ext uri="{BB962C8B-B14F-4D97-AF65-F5344CB8AC3E}">
        <p14:creationId xmlns:p14="http://schemas.microsoft.com/office/powerpoint/2010/main" val="350315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3FB3FA-6424-4AC0-9F19-1B8F2F716F72}" type="datetime1">
              <a:rPr lang="en-US" smtClean="0"/>
              <a:t>11/26/2018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37E69C-260B-4B23-AF95-90B46B3DBAB8}" type="slidenum">
              <a:rPr lang="en-US" smtClean="0"/>
              <a:t>‹#›</a:t>
            </a:fld>
            <a:endParaRPr lang="en-US"/>
          </a:p>
        </p:txBody>
      </p:sp>
    </p:spTree>
    <p:extLst>
      <p:ext uri="{BB962C8B-B14F-4D97-AF65-F5344CB8AC3E}">
        <p14:creationId xmlns:p14="http://schemas.microsoft.com/office/powerpoint/2010/main" val="2493024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CC273A-08D8-4C19-9459-23383B44950C}" type="datetime1">
              <a:rPr lang="en-US" smtClean="0"/>
              <a:t>11/26/2018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37E69C-260B-4B23-AF95-90B46B3DBAB8}" type="slidenum">
              <a:rPr lang="en-US" smtClean="0"/>
              <a:t>‹#›</a:t>
            </a:fld>
            <a:endParaRPr lang="en-US"/>
          </a:p>
        </p:txBody>
      </p:sp>
    </p:spTree>
    <p:extLst>
      <p:ext uri="{BB962C8B-B14F-4D97-AF65-F5344CB8AC3E}">
        <p14:creationId xmlns:p14="http://schemas.microsoft.com/office/powerpoint/2010/main" val="223567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8F6180-2CEA-4628-8DFF-DDA3AF22F723}" type="datetime1">
              <a:rPr lang="en-US" smtClean="0"/>
              <a:t>11/26/2018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9253780" y="6410594"/>
            <a:ext cx="2743200" cy="365125"/>
          </a:xfrm>
        </p:spPr>
        <p:txBody>
          <a:bodyPr/>
          <a:lstStyle/>
          <a:p>
            <a:fld id="{4137E69C-260B-4B23-AF95-90B46B3DBAB8}" type="slidenum">
              <a:rPr lang="en-US" smtClean="0"/>
              <a:t>‹#›</a:t>
            </a:fld>
            <a:endParaRPr lang="en-US"/>
          </a:p>
        </p:txBody>
      </p:sp>
    </p:spTree>
    <p:extLst>
      <p:ext uri="{BB962C8B-B14F-4D97-AF65-F5344CB8AC3E}">
        <p14:creationId xmlns:p14="http://schemas.microsoft.com/office/powerpoint/2010/main" val="3262114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D2724D9-CFB0-42F4-8AFA-7784146A5ED2}" type="datetime1">
              <a:rPr lang="en-US" smtClean="0"/>
              <a:t>11/26/2018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37E69C-260B-4B23-AF95-90B46B3DBAB8}" type="slidenum">
              <a:rPr lang="en-US" smtClean="0"/>
              <a:t>‹#›</a:t>
            </a:fld>
            <a:endParaRPr lang="en-US"/>
          </a:p>
        </p:txBody>
      </p:sp>
    </p:spTree>
    <p:extLst>
      <p:ext uri="{BB962C8B-B14F-4D97-AF65-F5344CB8AC3E}">
        <p14:creationId xmlns:p14="http://schemas.microsoft.com/office/powerpoint/2010/main" val="4039876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0AA787-88DD-4E8E-AD17-2E0B685E2E80}" type="datetime1">
              <a:rPr lang="en-US" smtClean="0"/>
              <a:t>11/26/2018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37E69C-260B-4B23-AF95-90B46B3DBAB8}" type="slidenum">
              <a:rPr lang="en-US" smtClean="0"/>
              <a:t>‹#›</a:t>
            </a:fld>
            <a:endParaRPr lang="en-US"/>
          </a:p>
        </p:txBody>
      </p:sp>
    </p:spTree>
    <p:extLst>
      <p:ext uri="{BB962C8B-B14F-4D97-AF65-F5344CB8AC3E}">
        <p14:creationId xmlns:p14="http://schemas.microsoft.com/office/powerpoint/2010/main" val="3620350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981EE6-C791-4218-B18F-8AA1AC051704}" type="datetime1">
              <a:rPr lang="en-US" smtClean="0"/>
              <a:t>11/26/2018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14715"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37E69C-260B-4B23-AF95-90B46B3DBAB8}" type="slidenum">
              <a:rPr lang="en-US" smtClean="0"/>
              <a:t>‹#›</a:t>
            </a:fld>
            <a:endParaRPr lang="en-US"/>
          </a:p>
        </p:txBody>
      </p:sp>
    </p:spTree>
    <p:extLst>
      <p:ext uri="{BB962C8B-B14F-4D97-AF65-F5344CB8AC3E}">
        <p14:creationId xmlns:p14="http://schemas.microsoft.com/office/powerpoint/2010/main" val="3543619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ed.ted.com/lessons/is-there-a-reproducibility-crisis-in-science-matt-anticole"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nature.com/articles/ngeo2283#f1"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hyperlink" Target="https://infoscience.epfl.ch/record/136640/files/VandewalleKV09.pdf"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icerm.brown.edu/tw12-5-rcem/icerm_report.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hyperlink" Target="http://www.nature.com/articles/sdata201618"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icerm.brown.edu/tw12-5-rcem/icerm_report.pdf"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reproducibleresearch.net/how-to-make-a-paper-reproducible/" TargetMode="External"/><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validation.scienceexchange.com/" TargetMode="External"/><Relationship Id="rId1" Type="http://schemas.openxmlformats.org/officeDocument/2006/relationships/slideLayout" Target="../slideLayouts/slideLayout6.xml"/><Relationship Id="rId5" Type="http://schemas.openxmlformats.org/officeDocument/2006/relationships/hyperlink" Target="http://journals.plos.org/plosbiology/article?id=10.1371/journal.pbio.1002165" TargetMode="Externa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2.png"/><Relationship Id="rId7" Type="http://schemas.openxmlformats.org/officeDocument/2006/relationships/hyperlink" Target="https://osf.io/" TargetMode="External"/><Relationship Id="rId2"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hyperlink" Target="http://reproducibleresearch.net/links/" TargetMode="External"/><Relationship Id="rId4" Type="http://schemas.openxmlformats.org/officeDocument/2006/relationships/hyperlink" Target="http://reproducibleresearch.net/" TargetMode="External"/><Relationship Id="rId9" Type="http://schemas.openxmlformats.org/officeDocument/2006/relationships/hyperlink" Target="https://www.plos.org/publications"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rpubs.com/Salimah/143370" TargetMode="External"/><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www2.stat.duke.edu/courses/Fall15/sta112.01/post/app_ex/app_Twitter_election_results.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academia.edu/" TargetMode="External"/><Relationship Id="rId2" Type="http://schemas.openxmlformats.org/officeDocument/2006/relationships/hyperlink" Target="https://www.quora.com/profile/Richard-Price" TargetMode="External"/><Relationship Id="rId1" Type="http://schemas.openxmlformats.org/officeDocument/2006/relationships/slideLayout" Target="../slideLayouts/slideLayout6.xml"/><Relationship Id="rId5" Type="http://schemas.openxmlformats.org/officeDocument/2006/relationships/hyperlink" Target="https://www.forbes.com/sites/quora/2017/02/09/how-the-reproducibility-crisis-in-academia-is-affecting-scientific-research/" TargetMode="External"/><Relationship Id="rId4" Type="http://schemas.openxmlformats.org/officeDocument/2006/relationships/hyperlink" Target="http://www.quora.com/"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attern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726" y="451480"/>
            <a:ext cx="9288229" cy="59792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444726" y="2662974"/>
            <a:ext cx="9288229" cy="1846482"/>
          </a:xfrm>
          <a:solidFill>
            <a:schemeClr val="accent6">
              <a:lumMod val="40000"/>
              <a:lumOff val="60000"/>
            </a:schemeClr>
          </a:solidFill>
          <a:ln>
            <a:noFill/>
          </a:ln>
        </p:spPr>
        <p:txBody>
          <a:bodyPr>
            <a:normAutofit fontScale="90000"/>
          </a:bodyPr>
          <a:lstStyle/>
          <a:p>
            <a:r>
              <a:rPr lang="en-US" b="1" dirty="0" smtClean="0">
                <a:ln w="12700">
                  <a:solidFill>
                    <a:srgbClr val="002060"/>
                  </a:solidFill>
                  <a:prstDash val="solid"/>
                </a:ln>
                <a:solidFill>
                  <a:srgbClr val="002060"/>
                </a:solidFill>
                <a:effectLst>
                  <a:outerShdw dist="38100" dir="2640000" algn="bl" rotWithShape="0">
                    <a:schemeClr val="tx2">
                      <a:lumMod val="75000"/>
                    </a:schemeClr>
                  </a:outerShdw>
                </a:effectLst>
              </a:rPr>
              <a:t>The Why and How of </a:t>
            </a:r>
            <a:r>
              <a:rPr lang="en-US" sz="7200" b="1" dirty="0" smtClean="0">
                <a:ln w="12700">
                  <a:solidFill>
                    <a:srgbClr val="002060"/>
                  </a:solidFill>
                  <a:prstDash val="solid"/>
                </a:ln>
                <a:solidFill>
                  <a:srgbClr val="002060"/>
                </a:solidFill>
                <a:effectLst>
                  <a:outerShdw dist="38100" dir="2640000" algn="bl" rotWithShape="0">
                    <a:schemeClr val="tx2">
                      <a:lumMod val="75000"/>
                    </a:schemeClr>
                  </a:outerShdw>
                </a:effectLst>
              </a:rPr>
              <a:t>Reproducible Research</a:t>
            </a:r>
            <a:endParaRPr lang="en-US" sz="7200" b="1" dirty="0">
              <a:ln w="12700">
                <a:solidFill>
                  <a:srgbClr val="002060"/>
                </a:solidFill>
                <a:prstDash val="solid"/>
              </a:ln>
              <a:solidFill>
                <a:srgbClr val="002060"/>
              </a:solidFill>
              <a:effectLst>
                <a:outerShdw dist="38100" dir="2640000" algn="bl" rotWithShape="0">
                  <a:schemeClr val="tx2">
                    <a:lumMod val="75000"/>
                  </a:schemeClr>
                </a:outerShdw>
              </a:effectLst>
            </a:endParaRPr>
          </a:p>
        </p:txBody>
      </p:sp>
      <p:sp>
        <p:nvSpPr>
          <p:cNvPr id="3" name="Subtitle 2"/>
          <p:cNvSpPr>
            <a:spLocks noGrp="1"/>
          </p:cNvSpPr>
          <p:nvPr>
            <p:ph type="subTitle" idx="1"/>
          </p:nvPr>
        </p:nvSpPr>
        <p:spPr>
          <a:xfrm>
            <a:off x="1444726" y="1297099"/>
            <a:ext cx="9144000" cy="835051"/>
          </a:xfrm>
        </p:spPr>
        <p:txBody>
          <a:bodyPr>
            <a:normAutofit/>
          </a:bodyPr>
          <a:lstStyle/>
          <a:p>
            <a:r>
              <a:rPr lang="en-US" sz="5400" b="1" dirty="0" smtClean="0">
                <a:ln>
                  <a:solidFill>
                    <a:srgbClr val="002060"/>
                  </a:solidFill>
                </a:ln>
                <a:solidFill>
                  <a:srgbClr val="002060"/>
                </a:solidFill>
                <a:effectLst>
                  <a:innerShdw blurRad="63500" dist="50800" dir="18900000">
                    <a:prstClr val="black">
                      <a:alpha val="50000"/>
                    </a:prstClr>
                  </a:innerShdw>
                </a:effectLst>
              </a:rPr>
              <a:t>WQD7001</a:t>
            </a:r>
            <a:endParaRPr lang="en-US" sz="5400" b="1" dirty="0">
              <a:ln>
                <a:solidFill>
                  <a:srgbClr val="002060"/>
                </a:solidFill>
              </a:ln>
              <a:solidFill>
                <a:srgbClr val="002060"/>
              </a:solidFill>
              <a:effectLst>
                <a:innerShdw blurRad="63500" dist="50800" dir="18900000">
                  <a:prstClr val="black">
                    <a:alpha val="50000"/>
                  </a:prstClr>
                </a:innerShdw>
              </a:effectLst>
            </a:endParaRPr>
          </a:p>
        </p:txBody>
      </p:sp>
    </p:spTree>
    <p:extLst>
      <p:ext uri="{BB962C8B-B14F-4D97-AF65-F5344CB8AC3E}">
        <p14:creationId xmlns:p14="http://schemas.microsoft.com/office/powerpoint/2010/main" val="4458012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2854" y="112462"/>
            <a:ext cx="9314482" cy="778691"/>
          </a:xfrm>
          <a:solidFill>
            <a:srgbClr val="FF7C80"/>
          </a:solidFill>
        </p:spPr>
        <p:txBody>
          <a:bodyPr/>
          <a:lstStyle/>
          <a:p>
            <a:pPr algn="ctr"/>
            <a:r>
              <a:rPr lang="en-US" b="1" dirty="0" smtClean="0"/>
              <a:t>Science</a:t>
            </a:r>
            <a:endParaRPr lang="en-US" b="1" dirty="0"/>
          </a:p>
        </p:txBody>
      </p:sp>
      <p:sp>
        <p:nvSpPr>
          <p:cNvPr id="3" name="Content Placeholder 2"/>
          <p:cNvSpPr>
            <a:spLocks noGrp="1"/>
          </p:cNvSpPr>
          <p:nvPr>
            <p:ph idx="1"/>
          </p:nvPr>
        </p:nvSpPr>
        <p:spPr>
          <a:xfrm>
            <a:off x="289302" y="970547"/>
            <a:ext cx="5431150" cy="4363717"/>
          </a:xfrm>
        </p:spPr>
        <p:txBody>
          <a:bodyPr>
            <a:normAutofit/>
          </a:bodyPr>
          <a:lstStyle/>
          <a:p>
            <a:pPr algn="just"/>
            <a:r>
              <a:rPr lang="en-US" sz="2000" dirty="0"/>
              <a:t>Science is the systematic enterprise of gathering knowledge about the universe and organizing and condensing that knowledge into </a:t>
            </a:r>
            <a:r>
              <a:rPr lang="en-US" sz="2000" b="1" dirty="0"/>
              <a:t>testable</a:t>
            </a:r>
            <a:r>
              <a:rPr lang="en-US" sz="2000" dirty="0"/>
              <a:t> laws and theories. </a:t>
            </a:r>
            <a:endParaRPr lang="en-US" sz="2000" dirty="0" smtClean="0"/>
          </a:p>
          <a:p>
            <a:pPr algn="just"/>
            <a:r>
              <a:rPr lang="en-US" sz="2000" dirty="0" smtClean="0"/>
              <a:t>The </a:t>
            </a:r>
            <a:r>
              <a:rPr lang="en-US" sz="2000" dirty="0"/>
              <a:t>success and credibility of science are anchored in the willingness of scientists to </a:t>
            </a:r>
            <a:r>
              <a:rPr lang="en-US" sz="2000" b="1" dirty="0"/>
              <a:t>independent testing </a:t>
            </a:r>
            <a:r>
              <a:rPr lang="en-US" sz="2000" dirty="0"/>
              <a:t>and </a:t>
            </a:r>
            <a:r>
              <a:rPr lang="en-US" sz="2000" b="1" dirty="0"/>
              <a:t>replication </a:t>
            </a:r>
            <a:r>
              <a:rPr lang="en-US" sz="2000" dirty="0"/>
              <a:t>by other scientists. </a:t>
            </a:r>
            <a:endParaRPr lang="en-US" sz="2000" dirty="0" smtClean="0"/>
          </a:p>
          <a:p>
            <a:pPr algn="just"/>
            <a:r>
              <a:rPr lang="en-US" sz="2000" dirty="0"/>
              <a:t>Scientific evidence is strengthened when important findings are replicated by independent investigators, data, methods, laboratories, instruments, etc</a:t>
            </a:r>
            <a:r>
              <a:rPr lang="en-US" sz="2000" dirty="0" smtClean="0"/>
              <a:t>.</a:t>
            </a:r>
          </a:p>
          <a:p>
            <a:pPr algn="just"/>
            <a:r>
              <a:rPr lang="en-US" sz="2000" dirty="0" smtClean="0"/>
              <a:t>This </a:t>
            </a:r>
            <a:r>
              <a:rPr lang="en-US" sz="2000" dirty="0"/>
              <a:t>requires the </a:t>
            </a:r>
            <a:r>
              <a:rPr lang="en-US" sz="2000" b="1" dirty="0"/>
              <a:t>complete</a:t>
            </a:r>
            <a:r>
              <a:rPr lang="en-US" sz="2000" dirty="0"/>
              <a:t> and </a:t>
            </a:r>
            <a:r>
              <a:rPr lang="en-US" sz="2000" b="1" dirty="0" smtClean="0"/>
              <a:t>open </a:t>
            </a:r>
            <a:r>
              <a:rPr lang="en-US" sz="2000" b="1" dirty="0"/>
              <a:t>exchange of data</a:t>
            </a:r>
            <a:r>
              <a:rPr lang="en-US" sz="2000" dirty="0"/>
              <a:t>, </a:t>
            </a:r>
            <a:r>
              <a:rPr lang="en-US" sz="2000" b="1" dirty="0" smtClean="0"/>
              <a:t>procedures</a:t>
            </a:r>
            <a:r>
              <a:rPr lang="en-US" sz="2000" dirty="0" smtClean="0"/>
              <a:t> </a:t>
            </a:r>
            <a:r>
              <a:rPr lang="en-US" sz="2000" dirty="0"/>
              <a:t>and </a:t>
            </a:r>
            <a:r>
              <a:rPr lang="en-US" sz="2000" b="1" dirty="0"/>
              <a:t>materials</a:t>
            </a:r>
            <a:r>
              <a:rPr lang="en-US" sz="2000" dirty="0"/>
              <a:t>.</a:t>
            </a:r>
          </a:p>
          <a:p>
            <a:endParaRPr lang="en-US" dirty="0"/>
          </a:p>
        </p:txBody>
      </p:sp>
      <p:sp>
        <p:nvSpPr>
          <p:cNvPr id="4" name="Rectangle 3"/>
          <p:cNvSpPr/>
          <p:nvPr/>
        </p:nvSpPr>
        <p:spPr>
          <a:xfrm>
            <a:off x="405063" y="6110653"/>
            <a:ext cx="9537031" cy="646331"/>
          </a:xfrm>
          <a:prstGeom prst="rect">
            <a:avLst/>
          </a:prstGeom>
        </p:spPr>
        <p:txBody>
          <a:bodyPr wrap="square">
            <a:spAutoFit/>
          </a:bodyPr>
          <a:lstStyle/>
          <a:p>
            <a:r>
              <a:rPr lang="en-US" dirty="0">
                <a:hlinkClick r:id="rId2"/>
              </a:rPr>
              <a:t>https://</a:t>
            </a:r>
            <a:r>
              <a:rPr lang="en-US" dirty="0" smtClean="0">
                <a:hlinkClick r:id="rId2"/>
              </a:rPr>
              <a:t>ed.ted.com/lessons/is-there-a-reproducibility-crisis-in-science-matt-anticole</a:t>
            </a:r>
            <a:endParaRPr lang="en-US" dirty="0" smtClean="0"/>
          </a:p>
          <a:p>
            <a:endParaRPr lang="en-US" dirty="0"/>
          </a:p>
        </p:txBody>
      </p:sp>
      <p:sp>
        <p:nvSpPr>
          <p:cNvPr id="5" name="Rectangle 4"/>
          <p:cNvSpPr/>
          <p:nvPr/>
        </p:nvSpPr>
        <p:spPr>
          <a:xfrm>
            <a:off x="405063" y="5870890"/>
            <a:ext cx="5623655" cy="369332"/>
          </a:xfrm>
          <a:prstGeom prst="rect">
            <a:avLst/>
          </a:prstGeom>
        </p:spPr>
        <p:txBody>
          <a:bodyPr wrap="none">
            <a:spAutoFit/>
          </a:bodyPr>
          <a:lstStyle/>
          <a:p>
            <a:r>
              <a:rPr lang="en-US" b="1" dirty="0"/>
              <a:t>Is there a reproducibility crisis in science? - Matt </a:t>
            </a:r>
            <a:r>
              <a:rPr lang="en-US" b="1" dirty="0" err="1"/>
              <a:t>Anticole</a:t>
            </a:r>
            <a:endParaRPr lang="en-US" b="1" dirty="0"/>
          </a:p>
        </p:txBody>
      </p:sp>
      <p:pic>
        <p:nvPicPr>
          <p:cNvPr id="7" name="Picture 6"/>
          <p:cNvPicPr>
            <a:picLocks noChangeAspect="1"/>
          </p:cNvPicPr>
          <p:nvPr/>
        </p:nvPicPr>
        <p:blipFill>
          <a:blip r:embed="rId3"/>
          <a:stretch>
            <a:fillRect/>
          </a:stretch>
        </p:blipFill>
        <p:spPr>
          <a:xfrm>
            <a:off x="405063" y="5334264"/>
            <a:ext cx="1411705" cy="656507"/>
          </a:xfrm>
          <a:prstGeom prst="rect">
            <a:avLst/>
          </a:prstGeom>
        </p:spPr>
      </p:pic>
      <p:sp>
        <p:nvSpPr>
          <p:cNvPr id="6" name="Rectangle 5"/>
          <p:cNvSpPr/>
          <p:nvPr/>
        </p:nvSpPr>
        <p:spPr>
          <a:xfrm>
            <a:off x="6351181" y="1068643"/>
            <a:ext cx="5187667" cy="3385542"/>
          </a:xfrm>
          <a:prstGeom prst="rect">
            <a:avLst/>
          </a:prstGeom>
        </p:spPr>
        <p:txBody>
          <a:bodyPr wrap="square">
            <a:spAutoFit/>
          </a:bodyPr>
          <a:lstStyle/>
          <a:p>
            <a:pPr marL="342900" lvl="0" indent="-342900">
              <a:lnSpc>
                <a:spcPct val="80000"/>
              </a:lnSpc>
              <a:spcBef>
                <a:spcPct val="20000"/>
              </a:spcBef>
              <a:defRPr/>
            </a:pPr>
            <a:r>
              <a:rPr lang="en-GB" altLang="en-US" kern="0" dirty="0">
                <a:solidFill>
                  <a:prstClr val="black"/>
                </a:solidFill>
              </a:rPr>
              <a:t>Scientific publications have at least two goals: </a:t>
            </a:r>
          </a:p>
          <a:p>
            <a:pPr marL="971550" lvl="1" indent="-514350">
              <a:lnSpc>
                <a:spcPct val="80000"/>
              </a:lnSpc>
              <a:spcBef>
                <a:spcPct val="20000"/>
              </a:spcBef>
              <a:buFont typeface="+mj-lt"/>
              <a:buAutoNum type="romanLcPeriod"/>
            </a:pPr>
            <a:r>
              <a:rPr lang="en-GB" altLang="en-US" kern="0" dirty="0">
                <a:solidFill>
                  <a:prstClr val="black"/>
                </a:solidFill>
              </a:rPr>
              <a:t>to </a:t>
            </a:r>
            <a:r>
              <a:rPr lang="en-GB" altLang="en-US" kern="0" dirty="0">
                <a:solidFill>
                  <a:srgbClr val="FF3300"/>
                </a:solidFill>
              </a:rPr>
              <a:t>announce</a:t>
            </a:r>
            <a:r>
              <a:rPr lang="en-GB" altLang="en-US" kern="0" dirty="0">
                <a:solidFill>
                  <a:prstClr val="black"/>
                </a:solidFill>
              </a:rPr>
              <a:t> a </a:t>
            </a:r>
            <a:r>
              <a:rPr lang="en-GB" altLang="en-US" kern="0" dirty="0" smtClean="0">
                <a:solidFill>
                  <a:prstClr val="black"/>
                </a:solidFill>
              </a:rPr>
              <a:t>result.</a:t>
            </a:r>
            <a:endParaRPr lang="en-GB" altLang="en-US" kern="0" dirty="0">
              <a:solidFill>
                <a:prstClr val="black"/>
              </a:solidFill>
            </a:endParaRPr>
          </a:p>
          <a:p>
            <a:pPr marL="971550" lvl="1" indent="-514350">
              <a:lnSpc>
                <a:spcPct val="80000"/>
              </a:lnSpc>
              <a:spcBef>
                <a:spcPct val="20000"/>
              </a:spcBef>
              <a:buFont typeface="+mj-lt"/>
              <a:buAutoNum type="romanLcPeriod"/>
            </a:pPr>
            <a:r>
              <a:rPr lang="en-GB" altLang="en-US" kern="0" dirty="0">
                <a:solidFill>
                  <a:prstClr val="black"/>
                </a:solidFill>
              </a:rPr>
              <a:t>to </a:t>
            </a:r>
            <a:r>
              <a:rPr lang="en-GB" altLang="en-US" kern="0" dirty="0">
                <a:solidFill>
                  <a:srgbClr val="FF3300"/>
                </a:solidFill>
              </a:rPr>
              <a:t>convince </a:t>
            </a:r>
            <a:r>
              <a:rPr lang="en-GB" altLang="en-US" kern="0" dirty="0">
                <a:solidFill>
                  <a:prstClr val="black"/>
                </a:solidFill>
              </a:rPr>
              <a:t>readers that the result is correct.</a:t>
            </a:r>
          </a:p>
          <a:p>
            <a:pPr marL="342900" lvl="0" indent="-342900">
              <a:lnSpc>
                <a:spcPct val="80000"/>
              </a:lnSpc>
              <a:spcBef>
                <a:spcPct val="20000"/>
              </a:spcBef>
              <a:defRPr/>
            </a:pPr>
            <a:r>
              <a:rPr lang="en-GB" altLang="en-US" b="1" kern="0" dirty="0">
                <a:solidFill>
                  <a:prstClr val="black"/>
                </a:solidFill>
              </a:rPr>
              <a:t>Therefore</a:t>
            </a:r>
          </a:p>
          <a:p>
            <a:pPr marL="342900" lvl="0" indent="-342900">
              <a:lnSpc>
                <a:spcPct val="80000"/>
              </a:lnSpc>
              <a:spcBef>
                <a:spcPct val="20000"/>
              </a:spcBef>
              <a:defRPr/>
            </a:pPr>
            <a:r>
              <a:rPr lang="en-GB" altLang="en-US" kern="0" dirty="0">
                <a:solidFill>
                  <a:srgbClr val="FF3300"/>
                </a:solidFill>
              </a:rPr>
              <a:t>	</a:t>
            </a:r>
            <a:r>
              <a:rPr lang="en-GB" altLang="en-US" kern="0" dirty="0">
                <a:solidFill>
                  <a:prstClr val="black"/>
                </a:solidFill>
              </a:rPr>
              <a:t>papers in experimental [and computational science] should </a:t>
            </a:r>
            <a:r>
              <a:rPr lang="en-GB" altLang="en-US" kern="0" dirty="0">
                <a:solidFill>
                  <a:srgbClr val="FF3300"/>
                </a:solidFill>
              </a:rPr>
              <a:t>describe the results</a:t>
            </a:r>
            <a:r>
              <a:rPr lang="en-GB" altLang="en-US" kern="0" dirty="0">
                <a:solidFill>
                  <a:prstClr val="black"/>
                </a:solidFill>
              </a:rPr>
              <a:t> and </a:t>
            </a:r>
            <a:r>
              <a:rPr lang="en-GB" altLang="en-US" kern="0" dirty="0">
                <a:solidFill>
                  <a:srgbClr val="FF3300"/>
                </a:solidFill>
              </a:rPr>
              <a:t>provide a clear enough protocol</a:t>
            </a:r>
            <a:r>
              <a:rPr lang="en-GB" altLang="en-US" kern="0" dirty="0">
                <a:solidFill>
                  <a:prstClr val="black"/>
                </a:solidFill>
              </a:rPr>
              <a:t> [or algorithm] to allow </a:t>
            </a:r>
            <a:r>
              <a:rPr lang="en-GB" altLang="en-US" kern="0" dirty="0">
                <a:solidFill>
                  <a:srgbClr val="FF3300"/>
                </a:solidFill>
              </a:rPr>
              <a:t>successful repetition and extension.</a:t>
            </a:r>
          </a:p>
          <a:p>
            <a:pPr marL="342900" lvl="0" indent="-342900" algn="r">
              <a:lnSpc>
                <a:spcPct val="80000"/>
              </a:lnSpc>
              <a:spcBef>
                <a:spcPct val="20000"/>
              </a:spcBef>
              <a:defRPr/>
            </a:pPr>
            <a:r>
              <a:rPr lang="en-GB" altLang="en-US" sz="1400" kern="0" dirty="0" smtClean="0">
                <a:solidFill>
                  <a:prstClr val="black"/>
                </a:solidFill>
              </a:rPr>
              <a:t>Jill </a:t>
            </a:r>
            <a:r>
              <a:rPr lang="en-GB" altLang="en-US" sz="1400" kern="0" dirty="0" err="1">
                <a:solidFill>
                  <a:prstClr val="black"/>
                </a:solidFill>
              </a:rPr>
              <a:t>Mesirov</a:t>
            </a:r>
            <a:r>
              <a:rPr lang="en-GB" altLang="en-US" sz="1400" kern="0" dirty="0">
                <a:solidFill>
                  <a:prstClr val="black"/>
                </a:solidFill>
              </a:rPr>
              <a:t> </a:t>
            </a:r>
          </a:p>
          <a:p>
            <a:pPr marL="342900" lvl="0" indent="-342900" algn="r">
              <a:lnSpc>
                <a:spcPct val="80000"/>
              </a:lnSpc>
              <a:spcBef>
                <a:spcPct val="20000"/>
              </a:spcBef>
              <a:defRPr/>
            </a:pPr>
            <a:r>
              <a:rPr lang="en-GB" altLang="en-US" sz="1400" kern="0" dirty="0">
                <a:solidFill>
                  <a:prstClr val="black"/>
                </a:solidFill>
              </a:rPr>
              <a:t>Accessible Reproducible Research</a:t>
            </a:r>
          </a:p>
          <a:p>
            <a:pPr marL="342900" lvl="0" indent="-342900" algn="r">
              <a:lnSpc>
                <a:spcPct val="80000"/>
              </a:lnSpc>
              <a:spcBef>
                <a:spcPct val="20000"/>
              </a:spcBef>
              <a:defRPr/>
            </a:pPr>
            <a:r>
              <a:rPr lang="en-GB" altLang="en-US" sz="1400" i="1" kern="0" dirty="0">
                <a:solidFill>
                  <a:prstClr val="black"/>
                </a:solidFill>
              </a:rPr>
              <a:t>Science 22 January 2010:</a:t>
            </a:r>
          </a:p>
          <a:p>
            <a:pPr marL="342900" lvl="0" indent="-342900" algn="r">
              <a:lnSpc>
                <a:spcPct val="80000"/>
              </a:lnSpc>
              <a:spcBef>
                <a:spcPct val="20000"/>
              </a:spcBef>
              <a:defRPr/>
            </a:pPr>
            <a:r>
              <a:rPr lang="en-GB" altLang="en-US" sz="1400" i="1" kern="0" dirty="0">
                <a:solidFill>
                  <a:prstClr val="black"/>
                </a:solidFill>
              </a:rPr>
              <a:t>Vol. 327 no. 5964 pp. 415-416 </a:t>
            </a:r>
          </a:p>
          <a:p>
            <a:pPr marL="342900" lvl="0" indent="-342900" algn="r">
              <a:lnSpc>
                <a:spcPct val="80000"/>
              </a:lnSpc>
              <a:spcBef>
                <a:spcPct val="20000"/>
              </a:spcBef>
              <a:defRPr/>
            </a:pPr>
            <a:r>
              <a:rPr lang="en-GB" altLang="en-US" sz="1400" i="1" kern="0" dirty="0">
                <a:solidFill>
                  <a:prstClr val="black"/>
                </a:solidFill>
              </a:rPr>
              <a:t>DOI: 10.1126/science.1179653 </a:t>
            </a:r>
            <a:endParaRPr lang="en-GB" altLang="en-US" sz="1400" kern="0" dirty="0">
              <a:solidFill>
                <a:prstClr val="black"/>
              </a:solidFill>
            </a:endParaRPr>
          </a:p>
        </p:txBody>
      </p:sp>
      <p:sp>
        <p:nvSpPr>
          <p:cNvPr id="8" name="Slide Number Placeholder 7"/>
          <p:cNvSpPr>
            <a:spLocks noGrp="1"/>
          </p:cNvSpPr>
          <p:nvPr>
            <p:ph type="sldNum" sz="quarter" idx="12"/>
          </p:nvPr>
        </p:nvSpPr>
        <p:spPr/>
        <p:txBody>
          <a:bodyPr/>
          <a:lstStyle/>
          <a:p>
            <a:fld id="{4137E69C-260B-4B23-AF95-90B46B3DBAB8}" type="slidenum">
              <a:rPr lang="en-US" smtClean="0"/>
              <a:t>10</a:t>
            </a:fld>
            <a:endParaRPr lang="en-US"/>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0570" y="4352471"/>
            <a:ext cx="2800350" cy="163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3857" y="4528818"/>
            <a:ext cx="2286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01244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5262"/>
            <a:ext cx="10515600" cy="1028960"/>
          </a:xfrm>
          <a:solidFill>
            <a:schemeClr val="accent6">
              <a:lumMod val="40000"/>
              <a:lumOff val="60000"/>
            </a:schemeClr>
          </a:solidFill>
        </p:spPr>
        <p:txBody>
          <a:bodyPr>
            <a:normAutofit/>
          </a:bodyPr>
          <a:lstStyle/>
          <a:p>
            <a:pPr algn="ctr"/>
            <a:r>
              <a:rPr lang="en-US" dirty="0" smtClean="0">
                <a:latin typeface="+mn-lt"/>
                <a:cs typeface="Arial" panose="020B0604020202020204" pitchFamily="34" charset="0"/>
              </a:rPr>
              <a:t>Steps </a:t>
            </a:r>
            <a:r>
              <a:rPr lang="en-US" dirty="0">
                <a:latin typeface="+mn-lt"/>
                <a:cs typeface="Arial" panose="020B0604020202020204" pitchFamily="34" charset="0"/>
              </a:rPr>
              <a:t>in a Data Analysis</a:t>
            </a:r>
            <a:endParaRPr lang="en-US" dirty="0">
              <a:latin typeface="+mn-lt"/>
            </a:endParaRPr>
          </a:p>
        </p:txBody>
      </p:sp>
      <p:sp>
        <p:nvSpPr>
          <p:cNvPr id="4" name="Slide Number Placeholder 3"/>
          <p:cNvSpPr>
            <a:spLocks noGrp="1"/>
          </p:cNvSpPr>
          <p:nvPr>
            <p:ph type="sldNum" sz="quarter" idx="12"/>
          </p:nvPr>
        </p:nvSpPr>
        <p:spPr/>
        <p:txBody>
          <a:bodyPr/>
          <a:lstStyle/>
          <a:p>
            <a:fld id="{4137E69C-260B-4B23-AF95-90B46B3DBAB8}" type="slidenum">
              <a:rPr lang="en-US" smtClean="0"/>
              <a:t>11</a:t>
            </a:fld>
            <a:endParaRPr lang="en-US"/>
          </a:p>
        </p:txBody>
      </p:sp>
      <p:pic>
        <p:nvPicPr>
          <p:cNvPr id="5" name="Picture 4"/>
          <p:cNvPicPr>
            <a:picLocks noChangeAspect="1"/>
          </p:cNvPicPr>
          <p:nvPr/>
        </p:nvPicPr>
        <p:blipFill>
          <a:blip r:embed="rId2"/>
          <a:stretch>
            <a:fillRect/>
          </a:stretch>
        </p:blipFill>
        <p:spPr>
          <a:xfrm>
            <a:off x="2008277" y="1419850"/>
            <a:ext cx="8175445" cy="420660"/>
          </a:xfrm>
          <a:prstGeom prst="rect">
            <a:avLst/>
          </a:prstGeom>
        </p:spPr>
      </p:pic>
      <p:pic>
        <p:nvPicPr>
          <p:cNvPr id="6" name="Picture 5"/>
          <p:cNvPicPr>
            <a:picLocks noChangeAspect="1"/>
          </p:cNvPicPr>
          <p:nvPr/>
        </p:nvPicPr>
        <p:blipFill>
          <a:blip r:embed="rId3"/>
          <a:stretch>
            <a:fillRect/>
          </a:stretch>
        </p:blipFill>
        <p:spPr>
          <a:xfrm>
            <a:off x="1828802" y="2106628"/>
            <a:ext cx="8589362" cy="4432284"/>
          </a:xfrm>
          <a:prstGeom prst="rect">
            <a:avLst/>
          </a:prstGeom>
        </p:spPr>
      </p:pic>
    </p:spTree>
    <p:extLst>
      <p:ext uri="{BB962C8B-B14F-4D97-AF65-F5344CB8AC3E}">
        <p14:creationId xmlns:p14="http://schemas.microsoft.com/office/powerpoint/2010/main" val="4180368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131" y="125282"/>
            <a:ext cx="10515600" cy="1028961"/>
          </a:xfrm>
          <a:solidFill>
            <a:schemeClr val="accent6">
              <a:lumMod val="40000"/>
              <a:lumOff val="60000"/>
            </a:schemeClr>
          </a:solidFill>
        </p:spPr>
        <p:txBody>
          <a:bodyPr/>
          <a:lstStyle/>
          <a:p>
            <a:pPr algn="ctr"/>
            <a:r>
              <a:rPr lang="en-US" dirty="0">
                <a:latin typeface="+mn-lt"/>
              </a:rPr>
              <a:t>Structure of Data Analysis</a:t>
            </a:r>
          </a:p>
        </p:txBody>
      </p:sp>
      <p:sp>
        <p:nvSpPr>
          <p:cNvPr id="3" name="Content Placeholder 2"/>
          <p:cNvSpPr>
            <a:spLocks noGrp="1"/>
          </p:cNvSpPr>
          <p:nvPr>
            <p:ph idx="1"/>
          </p:nvPr>
        </p:nvSpPr>
        <p:spPr>
          <a:xfrm>
            <a:off x="688297" y="1525822"/>
            <a:ext cx="10584305" cy="4695096"/>
          </a:xfrm>
        </p:spPr>
        <p:txBody>
          <a:bodyPr>
            <a:normAutofit lnSpcReduction="10000"/>
          </a:bodyPr>
          <a:lstStyle/>
          <a:p>
            <a:pPr marL="0" lvl="0" indent="0">
              <a:lnSpc>
                <a:spcPct val="100000"/>
              </a:lnSpc>
              <a:spcBef>
                <a:spcPct val="20000"/>
              </a:spcBef>
              <a:buNone/>
            </a:pPr>
            <a:r>
              <a:rPr lang="en-US" sz="2200" dirty="0">
                <a:solidFill>
                  <a:prstClr val="black"/>
                </a:solidFill>
                <a:latin typeface="Arial" panose="020B0604020202020204" pitchFamily="34" charset="0"/>
                <a:cs typeface="Arial" panose="020B0604020202020204" pitchFamily="34" charset="0"/>
              </a:rPr>
              <a:t>A suggested structure for data analysis has the following components:</a:t>
            </a:r>
          </a:p>
          <a:p>
            <a:pPr marL="342900" lvl="0" indent="-342900">
              <a:lnSpc>
                <a:spcPct val="100000"/>
              </a:lnSpc>
              <a:spcBef>
                <a:spcPct val="20000"/>
              </a:spcBef>
            </a:pPr>
            <a:r>
              <a:rPr lang="en-US" sz="2200" dirty="0">
                <a:solidFill>
                  <a:prstClr val="black"/>
                </a:solidFill>
                <a:latin typeface="Arial" panose="020B0604020202020204" pitchFamily="34" charset="0"/>
                <a:cs typeface="Arial" panose="020B0604020202020204" pitchFamily="34" charset="0"/>
              </a:rPr>
              <a:t>A </a:t>
            </a:r>
            <a:r>
              <a:rPr lang="en-US" sz="2200" b="1" dirty="0">
                <a:solidFill>
                  <a:prstClr val="black"/>
                </a:solidFill>
                <a:latin typeface="Arial" panose="020B0604020202020204" pitchFamily="34" charset="0"/>
                <a:cs typeface="Arial" panose="020B0604020202020204" pitchFamily="34" charset="0"/>
              </a:rPr>
              <a:t>good question </a:t>
            </a:r>
            <a:r>
              <a:rPr lang="en-US" sz="2200" dirty="0">
                <a:solidFill>
                  <a:prstClr val="black"/>
                </a:solidFill>
                <a:latin typeface="Arial" panose="020B0604020202020204" pitchFamily="34" charset="0"/>
                <a:cs typeface="Arial" panose="020B0604020202020204" pitchFamily="34" charset="0"/>
              </a:rPr>
              <a:t>(needs narrowing down, so that data that is required is not huge)</a:t>
            </a:r>
          </a:p>
          <a:p>
            <a:pPr marL="342900" lvl="0" indent="-342900">
              <a:lnSpc>
                <a:spcPct val="100000"/>
              </a:lnSpc>
              <a:spcBef>
                <a:spcPct val="20000"/>
              </a:spcBef>
            </a:pPr>
            <a:r>
              <a:rPr lang="en-US" sz="2200" dirty="0">
                <a:solidFill>
                  <a:prstClr val="black"/>
                </a:solidFill>
                <a:latin typeface="Arial" panose="020B0604020202020204" pitchFamily="34" charset="0"/>
                <a:cs typeface="Arial" panose="020B0604020202020204" pitchFamily="34" charset="0"/>
              </a:rPr>
              <a:t>What is the </a:t>
            </a:r>
            <a:r>
              <a:rPr lang="en-US" sz="2200" b="1" dirty="0">
                <a:solidFill>
                  <a:srgbClr val="4BACC6"/>
                </a:solidFill>
                <a:latin typeface="Arial" panose="020B0604020202020204" pitchFamily="34" charset="0"/>
                <a:cs typeface="Arial" panose="020B0604020202020204" pitchFamily="34" charset="0"/>
              </a:rPr>
              <a:t>ideal datase</a:t>
            </a:r>
            <a:r>
              <a:rPr lang="en-US" sz="2200" dirty="0">
                <a:solidFill>
                  <a:srgbClr val="4BACC6"/>
                </a:solidFill>
                <a:latin typeface="Arial" panose="020B0604020202020204" pitchFamily="34" charset="0"/>
                <a:cs typeface="Arial" panose="020B0604020202020204" pitchFamily="34" charset="0"/>
              </a:rPr>
              <a:t>t</a:t>
            </a:r>
            <a:r>
              <a:rPr lang="en-US" sz="2200" dirty="0">
                <a:solidFill>
                  <a:prstClr val="black"/>
                </a:solidFill>
                <a:latin typeface="Arial" panose="020B0604020202020204" pitchFamily="34" charset="0"/>
                <a:cs typeface="Arial" panose="020B0604020202020204" pitchFamily="34" charset="0"/>
              </a:rPr>
              <a:t>?</a:t>
            </a:r>
          </a:p>
          <a:p>
            <a:pPr marL="742950" lvl="1" indent="-285750">
              <a:lnSpc>
                <a:spcPct val="100000"/>
              </a:lnSpc>
              <a:spcBef>
                <a:spcPct val="20000"/>
              </a:spcBef>
              <a:buFont typeface="Arial" panose="020B0604020202020204" pitchFamily="34" charset="0"/>
              <a:buChar char="–"/>
            </a:pPr>
            <a:r>
              <a:rPr lang="en-US" sz="2200" dirty="0">
                <a:solidFill>
                  <a:prstClr val="black"/>
                </a:solidFill>
                <a:latin typeface="Arial" panose="020B0604020202020204" pitchFamily="34" charset="0"/>
                <a:cs typeface="Arial" panose="020B0604020202020204" pitchFamily="34" charset="0"/>
              </a:rPr>
              <a:t>Solving a descriptive problem – use a sample of the entire population.</a:t>
            </a:r>
          </a:p>
          <a:p>
            <a:pPr marL="742950" lvl="1" indent="-285750">
              <a:lnSpc>
                <a:spcPct val="100000"/>
              </a:lnSpc>
              <a:spcBef>
                <a:spcPct val="20000"/>
              </a:spcBef>
              <a:buFont typeface="Arial" panose="020B0604020202020204" pitchFamily="34" charset="0"/>
              <a:buChar char="–"/>
            </a:pPr>
            <a:r>
              <a:rPr lang="en-US" sz="2200" dirty="0">
                <a:solidFill>
                  <a:prstClr val="black"/>
                </a:solidFill>
                <a:latin typeface="Arial" panose="020B0604020202020204" pitchFamily="34" charset="0"/>
                <a:cs typeface="Arial" panose="020B0604020202020204" pitchFamily="34" charset="0"/>
              </a:rPr>
              <a:t>Inference –use smaller dataset to make a conclusion on a larger population.</a:t>
            </a:r>
          </a:p>
          <a:p>
            <a:pPr marL="742950" lvl="1" indent="-285750">
              <a:lnSpc>
                <a:spcPct val="100000"/>
              </a:lnSpc>
              <a:spcBef>
                <a:spcPct val="20000"/>
              </a:spcBef>
              <a:buFont typeface="Arial" panose="020B0604020202020204" pitchFamily="34" charset="0"/>
              <a:buChar char="–"/>
            </a:pPr>
            <a:r>
              <a:rPr lang="en-US" sz="2200" dirty="0">
                <a:solidFill>
                  <a:prstClr val="black"/>
                </a:solidFill>
                <a:latin typeface="Arial" panose="020B0604020202020204" pitchFamily="34" charset="0"/>
                <a:cs typeface="Arial" panose="020B0604020202020204" pitchFamily="34" charset="0"/>
              </a:rPr>
              <a:t>Prediction – use a test and training set.</a:t>
            </a:r>
          </a:p>
          <a:p>
            <a:pPr marL="742950" lvl="1" indent="-285750">
              <a:lnSpc>
                <a:spcPct val="100000"/>
              </a:lnSpc>
              <a:spcBef>
                <a:spcPct val="20000"/>
              </a:spcBef>
              <a:buFont typeface="Arial" panose="020B0604020202020204" pitchFamily="34" charset="0"/>
              <a:buChar char="–"/>
            </a:pPr>
            <a:r>
              <a:rPr lang="en-US" sz="2200" dirty="0">
                <a:solidFill>
                  <a:prstClr val="black"/>
                </a:solidFill>
                <a:latin typeface="Arial" panose="020B0604020202020204" pitchFamily="34" charset="0"/>
                <a:cs typeface="Arial" panose="020B0604020202020204" pitchFamily="34" charset="0"/>
              </a:rPr>
              <a:t>Casual analysis – use experimental data.</a:t>
            </a:r>
          </a:p>
          <a:p>
            <a:pPr marL="342900" lvl="0" indent="-342900">
              <a:lnSpc>
                <a:spcPct val="100000"/>
              </a:lnSpc>
              <a:spcBef>
                <a:spcPct val="20000"/>
              </a:spcBef>
            </a:pPr>
            <a:r>
              <a:rPr lang="en-US" sz="2200" dirty="0">
                <a:solidFill>
                  <a:prstClr val="black"/>
                </a:solidFill>
                <a:latin typeface="Arial" panose="020B0604020202020204" pitchFamily="34" charset="0"/>
                <a:cs typeface="Arial" panose="020B0604020202020204" pitchFamily="34" charset="0"/>
              </a:rPr>
              <a:t>The </a:t>
            </a:r>
            <a:r>
              <a:rPr lang="en-US" sz="2200" b="1" dirty="0">
                <a:solidFill>
                  <a:srgbClr val="7030A0"/>
                </a:solidFill>
                <a:latin typeface="Arial" panose="020B0604020202020204" pitchFamily="34" charset="0"/>
                <a:cs typeface="Arial" panose="020B0604020202020204" pitchFamily="34" charset="0"/>
              </a:rPr>
              <a:t>real dataset</a:t>
            </a:r>
          </a:p>
          <a:p>
            <a:pPr marL="742950" lvl="1" indent="-285750">
              <a:lnSpc>
                <a:spcPct val="100000"/>
              </a:lnSpc>
              <a:spcBef>
                <a:spcPct val="20000"/>
              </a:spcBef>
              <a:buFont typeface="Arial" panose="020B0604020202020204" pitchFamily="34" charset="0"/>
              <a:buChar char="–"/>
            </a:pPr>
            <a:r>
              <a:rPr lang="en-US" sz="2200" dirty="0">
                <a:solidFill>
                  <a:prstClr val="black"/>
                </a:solidFill>
                <a:latin typeface="Arial" panose="020B0604020202020204" pitchFamily="34" charset="0"/>
                <a:cs typeface="Arial" panose="020B0604020202020204" pitchFamily="34" charset="0"/>
              </a:rPr>
              <a:t>Keep a reference to where it is sourced from.</a:t>
            </a:r>
          </a:p>
          <a:p>
            <a:pPr marL="342900" lvl="0" indent="-342900">
              <a:lnSpc>
                <a:spcPct val="100000"/>
              </a:lnSpc>
              <a:spcBef>
                <a:spcPct val="20000"/>
              </a:spcBef>
            </a:pPr>
            <a:r>
              <a:rPr lang="en-US" sz="2200" dirty="0">
                <a:solidFill>
                  <a:prstClr val="black"/>
                </a:solidFill>
                <a:latin typeface="Arial" panose="020B0604020202020204" pitchFamily="34" charset="0"/>
                <a:cs typeface="Arial" panose="020B0604020202020204" pitchFamily="34" charset="0"/>
              </a:rPr>
              <a:t>Cleaning the data</a:t>
            </a:r>
          </a:p>
          <a:p>
            <a:pPr marL="742950" lvl="1" indent="-285750">
              <a:lnSpc>
                <a:spcPct val="100000"/>
              </a:lnSpc>
              <a:spcBef>
                <a:spcPct val="20000"/>
              </a:spcBef>
              <a:buFont typeface="Arial" panose="020B0604020202020204" pitchFamily="34" charset="0"/>
              <a:buChar char="–"/>
            </a:pPr>
            <a:r>
              <a:rPr lang="en-US" sz="2200" dirty="0">
                <a:solidFill>
                  <a:prstClr val="black"/>
                </a:solidFill>
                <a:latin typeface="Arial" panose="020B0604020202020204" pitchFamily="34" charset="0"/>
                <a:cs typeface="Arial" panose="020B0604020202020204" pitchFamily="34" charset="0"/>
              </a:rPr>
              <a:t>Understand how data was acquired, record down all cleaning steps.</a:t>
            </a:r>
          </a:p>
          <a:p>
            <a:endParaRPr lang="en-US" dirty="0"/>
          </a:p>
        </p:txBody>
      </p:sp>
      <p:sp>
        <p:nvSpPr>
          <p:cNvPr id="4" name="Slide Number Placeholder 3"/>
          <p:cNvSpPr>
            <a:spLocks noGrp="1"/>
          </p:cNvSpPr>
          <p:nvPr>
            <p:ph type="sldNum" sz="quarter" idx="12"/>
          </p:nvPr>
        </p:nvSpPr>
        <p:spPr/>
        <p:txBody>
          <a:bodyPr/>
          <a:lstStyle/>
          <a:p>
            <a:fld id="{4137E69C-260B-4B23-AF95-90B46B3DBAB8}" type="slidenum">
              <a:rPr lang="en-US" smtClean="0"/>
              <a:t>12</a:t>
            </a:fld>
            <a:endParaRPr lang="en-US"/>
          </a:p>
        </p:txBody>
      </p:sp>
    </p:spTree>
    <p:extLst>
      <p:ext uri="{BB962C8B-B14F-4D97-AF65-F5344CB8AC3E}">
        <p14:creationId xmlns:p14="http://schemas.microsoft.com/office/powerpoint/2010/main" val="3163345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4853"/>
            <a:ext cx="10515600" cy="944380"/>
          </a:xfrm>
          <a:solidFill>
            <a:schemeClr val="accent6">
              <a:lumMod val="40000"/>
              <a:lumOff val="60000"/>
            </a:schemeClr>
          </a:solidFill>
        </p:spPr>
        <p:txBody>
          <a:bodyPr/>
          <a:lstStyle/>
          <a:p>
            <a:pPr algn="ctr"/>
            <a:r>
              <a:rPr lang="en-US" dirty="0"/>
              <a:t>Structure of Data </a:t>
            </a:r>
            <a:r>
              <a:rPr lang="en-US" dirty="0" smtClean="0"/>
              <a:t>Analysis (continue)</a:t>
            </a:r>
            <a:endParaRPr lang="en-US" dirty="0"/>
          </a:p>
        </p:txBody>
      </p:sp>
      <p:sp>
        <p:nvSpPr>
          <p:cNvPr id="3" name="Content Placeholder 2"/>
          <p:cNvSpPr>
            <a:spLocks noGrp="1"/>
          </p:cNvSpPr>
          <p:nvPr>
            <p:ph idx="1"/>
          </p:nvPr>
        </p:nvSpPr>
        <p:spPr>
          <a:xfrm>
            <a:off x="838200" y="1480850"/>
            <a:ext cx="10515600" cy="4740067"/>
          </a:xfrm>
        </p:spPr>
        <p:txBody>
          <a:bodyPr>
            <a:normAutofit fontScale="92500" lnSpcReduction="20000"/>
          </a:bodyPr>
          <a:lstStyle/>
          <a:p>
            <a:pPr marL="342900" lvl="0" indent="-342900">
              <a:lnSpc>
                <a:spcPct val="100000"/>
              </a:lnSpc>
              <a:spcBef>
                <a:spcPct val="20000"/>
              </a:spcBef>
            </a:pPr>
            <a:r>
              <a:rPr lang="en-US" sz="2400" dirty="0">
                <a:solidFill>
                  <a:prstClr val="black"/>
                </a:solidFill>
                <a:latin typeface="Arial" panose="020B0604020202020204" pitchFamily="34" charset="0"/>
                <a:cs typeface="Arial" panose="020B0604020202020204" pitchFamily="34" charset="0"/>
              </a:rPr>
              <a:t>Exploratory data analysis</a:t>
            </a:r>
          </a:p>
          <a:p>
            <a:pPr marL="742950" lvl="1" indent="-285750">
              <a:lnSpc>
                <a:spcPct val="100000"/>
              </a:lnSpc>
              <a:spcBef>
                <a:spcPct val="20000"/>
              </a:spcBef>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Use the head function to display the first few lines of your data, pairwise correlations, hierarchical cluster analysis</a:t>
            </a:r>
          </a:p>
          <a:p>
            <a:pPr marL="342900" lvl="0" indent="-342900">
              <a:lnSpc>
                <a:spcPct val="100000"/>
              </a:lnSpc>
              <a:spcBef>
                <a:spcPct val="20000"/>
              </a:spcBef>
            </a:pPr>
            <a:r>
              <a:rPr lang="en-US" sz="2400" dirty="0">
                <a:solidFill>
                  <a:prstClr val="black"/>
                </a:solidFill>
                <a:latin typeface="Arial" panose="020B0604020202020204" pitchFamily="34" charset="0"/>
                <a:cs typeface="Arial" panose="020B0604020202020204" pitchFamily="34" charset="0"/>
              </a:rPr>
              <a:t>Statistical modelling and prediction</a:t>
            </a:r>
          </a:p>
          <a:p>
            <a:pPr marL="742950" lvl="1" indent="-285750">
              <a:lnSpc>
                <a:spcPct val="100000"/>
              </a:lnSpc>
              <a:spcBef>
                <a:spcPct val="20000"/>
              </a:spcBef>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Fit data to a generalized statistical model</a:t>
            </a:r>
          </a:p>
          <a:p>
            <a:pPr marL="342900" lvl="0" indent="-342900">
              <a:lnSpc>
                <a:spcPct val="100000"/>
              </a:lnSpc>
              <a:spcBef>
                <a:spcPct val="20000"/>
              </a:spcBef>
            </a:pPr>
            <a:r>
              <a:rPr lang="en-US" sz="2400" dirty="0">
                <a:solidFill>
                  <a:prstClr val="black"/>
                </a:solidFill>
                <a:latin typeface="Arial" panose="020B0604020202020204" pitchFamily="34" charset="0"/>
                <a:cs typeface="Arial" panose="020B0604020202020204" pitchFamily="34" charset="0"/>
              </a:rPr>
              <a:t>Interpreting the results</a:t>
            </a:r>
          </a:p>
          <a:p>
            <a:pPr marL="742950" lvl="1" indent="-285750">
              <a:lnSpc>
                <a:spcPct val="100000"/>
              </a:lnSpc>
              <a:spcBef>
                <a:spcPct val="20000"/>
              </a:spcBef>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Use appropriate language, key words include : correlation, association, prediction</a:t>
            </a:r>
          </a:p>
          <a:p>
            <a:pPr marL="342900" lvl="0" indent="-342900">
              <a:lnSpc>
                <a:spcPct val="100000"/>
              </a:lnSpc>
              <a:spcBef>
                <a:spcPct val="20000"/>
              </a:spcBef>
            </a:pPr>
            <a:r>
              <a:rPr lang="en-US" sz="2400" dirty="0">
                <a:solidFill>
                  <a:prstClr val="black"/>
                </a:solidFill>
                <a:latin typeface="Arial" panose="020B0604020202020204" pitchFamily="34" charset="0"/>
                <a:cs typeface="Arial" panose="020B0604020202020204" pitchFamily="34" charset="0"/>
              </a:rPr>
              <a:t>Challenge the findings</a:t>
            </a:r>
          </a:p>
          <a:p>
            <a:pPr marL="742950" lvl="1" indent="-285750">
              <a:lnSpc>
                <a:spcPct val="100000"/>
              </a:lnSpc>
              <a:spcBef>
                <a:spcPct val="20000"/>
              </a:spcBef>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Be self-analytical or critical of the work done</a:t>
            </a:r>
          </a:p>
          <a:p>
            <a:pPr marL="342900" lvl="0" indent="-342900">
              <a:lnSpc>
                <a:spcPct val="100000"/>
              </a:lnSpc>
              <a:spcBef>
                <a:spcPct val="20000"/>
              </a:spcBef>
            </a:pPr>
            <a:r>
              <a:rPr lang="en-US" sz="2400" dirty="0">
                <a:solidFill>
                  <a:prstClr val="black"/>
                </a:solidFill>
                <a:latin typeface="Arial" panose="020B0604020202020204" pitchFamily="34" charset="0"/>
                <a:cs typeface="Arial" panose="020B0604020202020204" pitchFamily="34" charset="0"/>
              </a:rPr>
              <a:t>Synthesize the results</a:t>
            </a:r>
          </a:p>
          <a:p>
            <a:pPr marL="742950" lvl="1" indent="-285750">
              <a:lnSpc>
                <a:spcPct val="100000"/>
              </a:lnSpc>
              <a:spcBef>
                <a:spcPct val="20000"/>
              </a:spcBef>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Telling a good story, steps need not be hierarchical</a:t>
            </a:r>
          </a:p>
          <a:p>
            <a:pPr marL="342900" lvl="0" indent="-342900">
              <a:lnSpc>
                <a:spcPct val="100000"/>
              </a:lnSpc>
              <a:spcBef>
                <a:spcPct val="20000"/>
              </a:spcBef>
            </a:pPr>
            <a:r>
              <a:rPr lang="en-US" sz="2400" dirty="0">
                <a:solidFill>
                  <a:prstClr val="black"/>
                </a:solidFill>
                <a:latin typeface="Arial" panose="020B0604020202020204" pitchFamily="34" charset="0"/>
                <a:cs typeface="Arial" panose="020B0604020202020204" pitchFamily="34" charset="0"/>
              </a:rPr>
              <a:t>Reproducible results</a:t>
            </a:r>
          </a:p>
          <a:p>
            <a:pPr marL="742950" lvl="1" indent="-285750">
              <a:lnSpc>
                <a:spcPct val="100000"/>
              </a:lnSpc>
              <a:spcBef>
                <a:spcPct val="20000"/>
              </a:spcBef>
              <a:buFont typeface="Arial" panose="020B0604020202020204" pitchFamily="34" charset="0"/>
              <a:buChar char="–"/>
            </a:pPr>
            <a:r>
              <a:rPr lang="en-US" dirty="0">
                <a:solidFill>
                  <a:prstClr val="black"/>
                </a:solidFill>
                <a:latin typeface="Arial" panose="020B0604020202020204" pitchFamily="34" charset="0"/>
                <a:cs typeface="Arial" panose="020B0604020202020204" pitchFamily="34" charset="0"/>
              </a:rPr>
              <a:t>Preserve code and documentation using </a:t>
            </a:r>
            <a:r>
              <a:rPr lang="en-US" dirty="0" err="1">
                <a:solidFill>
                  <a:prstClr val="black"/>
                </a:solidFill>
                <a:latin typeface="Arial" panose="020B0604020202020204" pitchFamily="34" charset="0"/>
                <a:cs typeface="Arial" panose="020B0604020202020204" pitchFamily="34" charset="0"/>
              </a:rPr>
              <a:t>knitr</a:t>
            </a:r>
            <a:endParaRPr lang="en-US" dirty="0">
              <a:solidFill>
                <a:prstClr val="black"/>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2"/>
          </p:nvPr>
        </p:nvSpPr>
        <p:spPr/>
        <p:txBody>
          <a:bodyPr/>
          <a:lstStyle/>
          <a:p>
            <a:fld id="{4137E69C-260B-4B23-AF95-90B46B3DBAB8}" type="slidenum">
              <a:rPr lang="en-US" smtClean="0"/>
              <a:t>13</a:t>
            </a:fld>
            <a:endParaRPr lang="en-US"/>
          </a:p>
        </p:txBody>
      </p:sp>
    </p:spTree>
    <p:extLst>
      <p:ext uri="{BB962C8B-B14F-4D97-AF65-F5344CB8AC3E}">
        <p14:creationId xmlns:p14="http://schemas.microsoft.com/office/powerpoint/2010/main" val="1497593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699" y="185981"/>
            <a:ext cx="10515600" cy="875654"/>
          </a:xfrm>
          <a:solidFill>
            <a:schemeClr val="accent6">
              <a:lumMod val="40000"/>
              <a:lumOff val="60000"/>
            </a:schemeClr>
          </a:solidFill>
        </p:spPr>
        <p:txBody>
          <a:bodyPr/>
          <a:lstStyle/>
          <a:p>
            <a:pPr algn="ctr"/>
            <a:r>
              <a:rPr lang="en-US" b="1" dirty="0" smtClean="0"/>
              <a:t>What is Reproducible Research (RR)?</a:t>
            </a:r>
            <a:endParaRPr lang="en-US" b="1" dirty="0"/>
          </a:p>
        </p:txBody>
      </p:sp>
      <p:sp>
        <p:nvSpPr>
          <p:cNvPr id="3" name="Content Placeholder 2"/>
          <p:cNvSpPr>
            <a:spLocks noGrp="1"/>
          </p:cNvSpPr>
          <p:nvPr>
            <p:ph idx="1"/>
          </p:nvPr>
        </p:nvSpPr>
        <p:spPr>
          <a:xfrm>
            <a:off x="253796" y="1380942"/>
            <a:ext cx="5751798" cy="5290186"/>
          </a:xfrm>
        </p:spPr>
        <p:txBody>
          <a:bodyPr>
            <a:normAutofit lnSpcReduction="10000"/>
          </a:bodyPr>
          <a:lstStyle/>
          <a:p>
            <a:pPr marL="0" indent="0">
              <a:lnSpc>
                <a:spcPct val="100000"/>
              </a:lnSpc>
              <a:spcBef>
                <a:spcPts val="300"/>
              </a:spcBef>
              <a:buNone/>
            </a:pPr>
            <a:r>
              <a:rPr lang="en-US" sz="2400" dirty="0" smtClean="0"/>
              <a:t>A study is said to be reproducible [Roger Peng], if </a:t>
            </a:r>
          </a:p>
          <a:p>
            <a:pPr marL="514350" indent="-514350">
              <a:lnSpc>
                <a:spcPct val="100000"/>
              </a:lnSpc>
              <a:spcBef>
                <a:spcPts val="300"/>
              </a:spcBef>
              <a:buAutoNum type="arabicParenBoth"/>
            </a:pPr>
            <a:r>
              <a:rPr lang="en-US" sz="2400" dirty="0" smtClean="0"/>
              <a:t>the analytic data are made available; </a:t>
            </a:r>
          </a:p>
          <a:p>
            <a:pPr marL="514350" indent="-514350">
              <a:lnSpc>
                <a:spcPct val="100000"/>
              </a:lnSpc>
              <a:spcBef>
                <a:spcPts val="300"/>
              </a:spcBef>
              <a:buAutoNum type="arabicParenBoth"/>
            </a:pPr>
            <a:r>
              <a:rPr lang="en-US" sz="2400" dirty="0" smtClean="0"/>
              <a:t>the statistical methods are fully described and computer code is made available; </a:t>
            </a:r>
          </a:p>
          <a:p>
            <a:pPr marL="514350" indent="-514350">
              <a:lnSpc>
                <a:spcPct val="100000"/>
              </a:lnSpc>
              <a:spcBef>
                <a:spcPts val="300"/>
              </a:spcBef>
              <a:buAutoNum type="arabicParenBoth"/>
            </a:pPr>
            <a:r>
              <a:rPr lang="en-US" sz="2400" dirty="0" smtClean="0"/>
              <a:t>documentation for both data and methods made available; and </a:t>
            </a:r>
          </a:p>
          <a:p>
            <a:pPr marL="514350" indent="-514350">
              <a:lnSpc>
                <a:spcPct val="100000"/>
              </a:lnSpc>
              <a:spcBef>
                <a:spcPts val="300"/>
              </a:spcBef>
              <a:buAutoNum type="arabicParenBoth"/>
            </a:pPr>
            <a:r>
              <a:rPr lang="en-US" sz="2400" dirty="0" smtClean="0"/>
              <a:t>standard methods of distribution are employed. </a:t>
            </a:r>
          </a:p>
          <a:p>
            <a:pPr marL="0" indent="0">
              <a:buNone/>
            </a:pPr>
            <a:r>
              <a:rPr lang="en-US" sz="2400" dirty="0" smtClean="0"/>
              <a:t>RR is about communicating what you have exactly to others.</a:t>
            </a:r>
            <a:endParaRPr lang="en-US" dirty="0"/>
          </a:p>
          <a:p>
            <a:pPr marL="0" indent="0">
              <a:buNone/>
            </a:pPr>
            <a:r>
              <a:rPr lang="en-US" sz="2400" b="1" dirty="0" smtClean="0"/>
              <a:t>Reproducibility</a:t>
            </a:r>
            <a:r>
              <a:rPr lang="en-US" sz="2400" dirty="0" smtClean="0"/>
              <a:t> is critical for studies where the likelihood for full replication within a relevant time window is very low.</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1293" y="1363851"/>
            <a:ext cx="6030783" cy="433645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4137E69C-260B-4B23-AF95-90B46B3DBAB8}" type="slidenum">
              <a:rPr lang="en-US" smtClean="0"/>
              <a:t>14</a:t>
            </a:fld>
            <a:endParaRPr lang="en-US"/>
          </a:p>
        </p:txBody>
      </p:sp>
      <p:sp>
        <p:nvSpPr>
          <p:cNvPr id="5" name="Rectangle 4"/>
          <p:cNvSpPr/>
          <p:nvPr/>
        </p:nvSpPr>
        <p:spPr>
          <a:xfrm>
            <a:off x="6041293" y="5796853"/>
            <a:ext cx="6096000" cy="646331"/>
          </a:xfrm>
          <a:prstGeom prst="rect">
            <a:avLst/>
          </a:prstGeom>
          <a:solidFill>
            <a:schemeClr val="accent4">
              <a:lumMod val="40000"/>
              <a:lumOff val="60000"/>
            </a:schemeClr>
          </a:solidFill>
        </p:spPr>
        <p:txBody>
          <a:bodyPr>
            <a:spAutoFit/>
          </a:bodyPr>
          <a:lstStyle/>
          <a:p>
            <a:r>
              <a:rPr lang="en-US" b="1" dirty="0" smtClean="0"/>
              <a:t>Computational reproducibility </a:t>
            </a:r>
            <a:r>
              <a:rPr lang="en-US" dirty="0" smtClean="0"/>
              <a:t>- all </a:t>
            </a:r>
            <a:r>
              <a:rPr lang="en-US" dirty="0"/>
              <a:t>details of computation </a:t>
            </a:r>
            <a:r>
              <a:rPr lang="en-US" dirty="0" smtClean="0"/>
              <a:t>(code </a:t>
            </a:r>
            <a:r>
              <a:rPr lang="en-US" dirty="0"/>
              <a:t>and </a:t>
            </a:r>
            <a:r>
              <a:rPr lang="en-US" dirty="0" smtClean="0"/>
              <a:t>data) are </a:t>
            </a:r>
            <a:r>
              <a:rPr lang="en-US" dirty="0"/>
              <a:t>made routinely available to </a:t>
            </a:r>
            <a:r>
              <a:rPr lang="en-US" dirty="0" smtClean="0"/>
              <a:t>others.</a:t>
            </a:r>
            <a:endParaRPr lang="en-US" dirty="0"/>
          </a:p>
        </p:txBody>
      </p:sp>
    </p:spTree>
    <p:extLst>
      <p:ext uri="{BB962C8B-B14F-4D97-AF65-F5344CB8AC3E}">
        <p14:creationId xmlns:p14="http://schemas.microsoft.com/office/powerpoint/2010/main" val="14233906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422" y="273067"/>
            <a:ext cx="10515600" cy="932811"/>
          </a:xfrm>
          <a:solidFill>
            <a:schemeClr val="accent6">
              <a:lumMod val="40000"/>
              <a:lumOff val="60000"/>
            </a:schemeClr>
          </a:solidFill>
        </p:spPr>
        <p:txBody>
          <a:bodyPr/>
          <a:lstStyle/>
          <a:p>
            <a:pPr algn="ctr"/>
            <a:r>
              <a:rPr lang="en-US" b="1" dirty="0"/>
              <a:t>What is Reproducible Research?</a:t>
            </a:r>
            <a:endParaRPr lang="en-US" dirty="0"/>
          </a:p>
        </p:txBody>
      </p:sp>
      <p:sp>
        <p:nvSpPr>
          <p:cNvPr id="3" name="Content Placeholder 2"/>
          <p:cNvSpPr>
            <a:spLocks noGrp="1"/>
          </p:cNvSpPr>
          <p:nvPr>
            <p:ph idx="1"/>
          </p:nvPr>
        </p:nvSpPr>
        <p:spPr>
          <a:xfrm>
            <a:off x="339701" y="1468884"/>
            <a:ext cx="5946075" cy="4351338"/>
          </a:xfrm>
        </p:spPr>
        <p:txBody>
          <a:bodyPr/>
          <a:lstStyle/>
          <a:p>
            <a:pPr marL="0" indent="0" algn="just">
              <a:buNone/>
            </a:pPr>
            <a:r>
              <a:rPr lang="en-US" dirty="0"/>
              <a:t>Reproducible research is the ultimate standard for strengthening scientific evidence by independent</a:t>
            </a:r>
            <a:r>
              <a:rPr lang="en-US" dirty="0" smtClean="0"/>
              <a:t>:</a:t>
            </a:r>
            <a:endParaRPr lang="en-US" dirty="0"/>
          </a:p>
          <a:p>
            <a:r>
              <a:rPr lang="en-US" dirty="0"/>
              <a:t>Investigators</a:t>
            </a:r>
          </a:p>
          <a:p>
            <a:r>
              <a:rPr lang="en-US" dirty="0"/>
              <a:t>Data</a:t>
            </a:r>
          </a:p>
          <a:p>
            <a:r>
              <a:rPr lang="en-US" dirty="0"/>
              <a:t>Analytical methods</a:t>
            </a:r>
          </a:p>
          <a:p>
            <a:r>
              <a:rPr lang="en-US" dirty="0"/>
              <a:t>Laboratories</a:t>
            </a:r>
          </a:p>
          <a:p>
            <a:r>
              <a:rPr lang="en-US" dirty="0"/>
              <a:t>Instruments</a:t>
            </a:r>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4137E69C-260B-4B23-AF95-90B46B3DBAB8}" type="slidenum">
              <a:rPr lang="en-US" smtClean="0"/>
              <a:t>15</a:t>
            </a:fld>
            <a:endParaRPr lang="en-US"/>
          </a:p>
        </p:txBody>
      </p:sp>
      <p:pic>
        <p:nvPicPr>
          <p:cNvPr id="5" name="Picture 4"/>
          <p:cNvPicPr>
            <a:picLocks noChangeAspect="1"/>
          </p:cNvPicPr>
          <p:nvPr/>
        </p:nvPicPr>
        <p:blipFill>
          <a:blip r:embed="rId2"/>
          <a:stretch>
            <a:fillRect/>
          </a:stretch>
        </p:blipFill>
        <p:spPr>
          <a:xfrm>
            <a:off x="4639948" y="2611765"/>
            <a:ext cx="6742074" cy="4109710"/>
          </a:xfrm>
          <a:prstGeom prst="rect">
            <a:avLst/>
          </a:prstGeom>
        </p:spPr>
      </p:pic>
      <p:sp>
        <p:nvSpPr>
          <p:cNvPr id="6" name="TextBox 5"/>
          <p:cNvSpPr txBox="1"/>
          <p:nvPr/>
        </p:nvSpPr>
        <p:spPr>
          <a:xfrm>
            <a:off x="6661669" y="1468884"/>
            <a:ext cx="5096246" cy="954107"/>
          </a:xfrm>
          <a:prstGeom prst="rect">
            <a:avLst/>
          </a:prstGeom>
          <a:noFill/>
        </p:spPr>
        <p:txBody>
          <a:bodyPr wrap="square" rtlCol="0">
            <a:spAutoFit/>
          </a:bodyPr>
          <a:lstStyle/>
          <a:p>
            <a:r>
              <a:rPr lang="en-US" sz="2800" b="1" dirty="0" smtClean="0"/>
              <a:t>Goal</a:t>
            </a:r>
            <a:r>
              <a:rPr lang="en-US" sz="2800" dirty="0" smtClean="0"/>
              <a:t> is to expose the reader to more of the research workflow. </a:t>
            </a:r>
            <a:endParaRPr lang="en-US" sz="2800" dirty="0"/>
          </a:p>
        </p:txBody>
      </p:sp>
    </p:spTree>
    <p:extLst>
      <p:ext uri="{BB962C8B-B14F-4D97-AF65-F5344CB8AC3E}">
        <p14:creationId xmlns:p14="http://schemas.microsoft.com/office/powerpoint/2010/main" val="2241752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013024" y="500375"/>
            <a:ext cx="6535710" cy="5835901"/>
          </a:xfrm>
          <a:prstGeom prst="rect">
            <a:avLst/>
          </a:prstGeom>
        </p:spPr>
      </p:pic>
      <p:sp>
        <p:nvSpPr>
          <p:cNvPr id="4" name="Slide Number Placeholder 3"/>
          <p:cNvSpPr>
            <a:spLocks noGrp="1"/>
          </p:cNvSpPr>
          <p:nvPr>
            <p:ph type="sldNum" sz="quarter" idx="12"/>
          </p:nvPr>
        </p:nvSpPr>
        <p:spPr/>
        <p:txBody>
          <a:bodyPr/>
          <a:lstStyle/>
          <a:p>
            <a:fld id="{4137E69C-260B-4B23-AF95-90B46B3DBAB8}" type="slidenum">
              <a:rPr lang="en-US" smtClean="0"/>
              <a:t>16</a:t>
            </a:fld>
            <a:endParaRPr lang="en-US"/>
          </a:p>
        </p:txBody>
      </p:sp>
      <p:sp>
        <p:nvSpPr>
          <p:cNvPr id="6" name="Oval 5"/>
          <p:cNvSpPr/>
          <p:nvPr/>
        </p:nvSpPr>
        <p:spPr>
          <a:xfrm>
            <a:off x="7659974" y="5366479"/>
            <a:ext cx="2413415" cy="1044115"/>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0000"/>
                </a:solidFill>
              </a:rPr>
              <a:t>READER</a:t>
            </a:r>
            <a:endParaRPr lang="en-US" sz="2800" b="1" dirty="0">
              <a:solidFill>
                <a:srgbClr val="FF0000"/>
              </a:solidFill>
            </a:endParaRPr>
          </a:p>
        </p:txBody>
      </p:sp>
      <p:cxnSp>
        <p:nvCxnSpPr>
          <p:cNvPr id="8" name="Straight Arrow Connector 7"/>
          <p:cNvCxnSpPr/>
          <p:nvPr/>
        </p:nvCxnSpPr>
        <p:spPr>
          <a:xfrm flipH="1" flipV="1">
            <a:off x="8829207" y="4017364"/>
            <a:ext cx="14990" cy="1349115"/>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173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23210" y="239842"/>
            <a:ext cx="10515600" cy="1040750"/>
          </a:xfrm>
          <a:solidFill>
            <a:schemeClr val="accent6">
              <a:lumMod val="40000"/>
              <a:lumOff val="60000"/>
            </a:schemeClr>
          </a:solidFill>
        </p:spPr>
        <p:txBody>
          <a:bodyPr/>
          <a:lstStyle/>
          <a:p>
            <a:pPr algn="ctr"/>
            <a:r>
              <a:rPr lang="en-US" dirty="0" smtClean="0">
                <a:latin typeface="+mn-lt"/>
              </a:rPr>
              <a:t>Adopting RR in </a:t>
            </a:r>
            <a:r>
              <a:rPr lang="en-US" dirty="0">
                <a:latin typeface="+mn-lt"/>
              </a:rPr>
              <a:t>your data science project</a:t>
            </a:r>
          </a:p>
        </p:txBody>
      </p:sp>
      <p:sp>
        <p:nvSpPr>
          <p:cNvPr id="2" name="Slide Number Placeholder 1"/>
          <p:cNvSpPr>
            <a:spLocks noGrp="1"/>
          </p:cNvSpPr>
          <p:nvPr>
            <p:ph type="sldNum" sz="quarter" idx="12"/>
          </p:nvPr>
        </p:nvSpPr>
        <p:spPr/>
        <p:txBody>
          <a:bodyPr/>
          <a:lstStyle/>
          <a:p>
            <a:fld id="{4137E69C-260B-4B23-AF95-90B46B3DBAB8}" type="slidenum">
              <a:rPr lang="en-US" smtClean="0"/>
              <a:t>17</a:t>
            </a:fld>
            <a:endParaRPr lang="en-US"/>
          </a:p>
        </p:txBody>
      </p:sp>
      <p:pic>
        <p:nvPicPr>
          <p:cNvPr id="4" name="Picture 3"/>
          <p:cNvPicPr>
            <a:picLocks noChangeAspect="1"/>
          </p:cNvPicPr>
          <p:nvPr/>
        </p:nvPicPr>
        <p:blipFill>
          <a:blip r:embed="rId2"/>
          <a:stretch>
            <a:fillRect/>
          </a:stretch>
        </p:blipFill>
        <p:spPr>
          <a:xfrm>
            <a:off x="2379219" y="1570256"/>
            <a:ext cx="8173856" cy="4968656"/>
          </a:xfrm>
          <a:prstGeom prst="rect">
            <a:avLst/>
          </a:prstGeom>
        </p:spPr>
      </p:pic>
    </p:spTree>
    <p:extLst>
      <p:ext uri="{BB962C8B-B14F-4D97-AF65-F5344CB8AC3E}">
        <p14:creationId xmlns:p14="http://schemas.microsoft.com/office/powerpoint/2010/main" val="3236791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37E69C-260B-4B23-AF95-90B46B3DBAB8}" type="slidenum">
              <a:rPr lang="en-US" smtClean="0"/>
              <a:t>18</a:t>
            </a:fld>
            <a:endParaRPr lang="en-US"/>
          </a:p>
        </p:txBody>
      </p:sp>
      <p:pic>
        <p:nvPicPr>
          <p:cNvPr id="5" name="Picture 4"/>
          <p:cNvPicPr>
            <a:picLocks noChangeAspect="1"/>
          </p:cNvPicPr>
          <p:nvPr/>
        </p:nvPicPr>
        <p:blipFill>
          <a:blip r:embed="rId2"/>
          <a:stretch>
            <a:fillRect/>
          </a:stretch>
        </p:blipFill>
        <p:spPr>
          <a:xfrm>
            <a:off x="2411471" y="698073"/>
            <a:ext cx="7282645" cy="5504869"/>
          </a:xfrm>
          <a:prstGeom prst="rect">
            <a:avLst/>
          </a:prstGeom>
        </p:spPr>
      </p:pic>
    </p:spTree>
    <p:extLst>
      <p:ext uri="{BB962C8B-B14F-4D97-AF65-F5344CB8AC3E}">
        <p14:creationId xmlns:p14="http://schemas.microsoft.com/office/powerpoint/2010/main" val="4075289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5070" y="263472"/>
            <a:ext cx="9718729" cy="844658"/>
          </a:xfrm>
          <a:solidFill>
            <a:schemeClr val="accent6">
              <a:lumMod val="40000"/>
              <a:lumOff val="60000"/>
            </a:schemeClr>
          </a:solidFill>
        </p:spPr>
        <p:txBody>
          <a:bodyPr/>
          <a:lstStyle/>
          <a:p>
            <a:pPr algn="ctr"/>
            <a:r>
              <a:rPr lang="en-US" b="1" dirty="0" smtClean="0"/>
              <a:t>Replication vs. Reproducibility</a:t>
            </a:r>
            <a:endParaRPr lang="en-US" b="1" dirty="0"/>
          </a:p>
        </p:txBody>
      </p:sp>
      <p:sp>
        <p:nvSpPr>
          <p:cNvPr id="3" name="Content Placeholder 2"/>
          <p:cNvSpPr>
            <a:spLocks noGrp="1"/>
          </p:cNvSpPr>
          <p:nvPr>
            <p:ph idx="1"/>
          </p:nvPr>
        </p:nvSpPr>
        <p:spPr>
          <a:xfrm>
            <a:off x="297180" y="1216010"/>
            <a:ext cx="11590020" cy="3379422"/>
          </a:xfrm>
        </p:spPr>
        <p:txBody>
          <a:bodyPr>
            <a:normAutofit/>
          </a:bodyPr>
          <a:lstStyle/>
          <a:p>
            <a:pPr lvl="0">
              <a:buFont typeface="Arial"/>
              <a:buChar char="•"/>
            </a:pPr>
            <a:r>
              <a:rPr lang="en-US" sz="2600" b="1" dirty="0">
                <a:solidFill>
                  <a:prstClr val="black"/>
                </a:solidFill>
              </a:rPr>
              <a:t>Replication</a:t>
            </a:r>
            <a:r>
              <a:rPr lang="en-US" sz="2600" dirty="0">
                <a:solidFill>
                  <a:prstClr val="black"/>
                </a:solidFill>
              </a:rPr>
              <a:t>: The confirmation of results and conclusions from one study obtained independently in another is considered the scientific gold standard. </a:t>
            </a:r>
            <a:endParaRPr lang="en-US" sz="2600" b="1" dirty="0">
              <a:solidFill>
                <a:prstClr val="black"/>
              </a:solidFill>
            </a:endParaRPr>
          </a:p>
          <a:p>
            <a:pPr marL="0" lvl="0" indent="0" algn="r">
              <a:buNone/>
            </a:pPr>
            <a:r>
              <a:rPr lang="en-US" sz="1300" dirty="0">
                <a:solidFill>
                  <a:prstClr val="black"/>
                </a:solidFill>
              </a:rPr>
              <a:t>“Again, and Again, and Again …” </a:t>
            </a:r>
            <a:r>
              <a:rPr lang="en-US" sz="1300" b="1" dirty="0">
                <a:solidFill>
                  <a:prstClr val="black"/>
                </a:solidFill>
              </a:rPr>
              <a:t>BR </a:t>
            </a:r>
            <a:r>
              <a:rPr lang="en-US" sz="1300" b="1" dirty="0" err="1">
                <a:solidFill>
                  <a:prstClr val="black"/>
                </a:solidFill>
              </a:rPr>
              <a:t>Jasny</a:t>
            </a:r>
            <a:r>
              <a:rPr lang="en-US" sz="1300" b="1" dirty="0">
                <a:solidFill>
                  <a:prstClr val="black"/>
                </a:solidFill>
              </a:rPr>
              <a:t> et. al. </a:t>
            </a:r>
            <a:r>
              <a:rPr lang="de-DE" sz="1300" dirty="0">
                <a:solidFill>
                  <a:prstClr val="black"/>
                </a:solidFill>
              </a:rPr>
              <a:t>Science, 2011. </a:t>
            </a:r>
            <a:r>
              <a:rPr lang="en-US" sz="1300" dirty="0">
                <a:solidFill>
                  <a:prstClr val="black"/>
                </a:solidFill>
              </a:rPr>
              <a:t>334(6060) pp. 1225 </a:t>
            </a:r>
            <a:r>
              <a:rPr lang="it-IT" sz="1300" dirty="0">
                <a:solidFill>
                  <a:prstClr val="black"/>
                </a:solidFill>
              </a:rPr>
              <a:t>DOI: 10.1126/science.334.6060.1225</a:t>
            </a:r>
            <a:endParaRPr lang="en-US" sz="1300" dirty="0">
              <a:solidFill>
                <a:prstClr val="black"/>
              </a:solidFill>
            </a:endParaRPr>
          </a:p>
          <a:p>
            <a:pPr lvl="0">
              <a:buFont typeface="Arial"/>
              <a:buChar char="•"/>
            </a:pPr>
            <a:r>
              <a:rPr lang="en-US" sz="2600" b="1" dirty="0" smtClean="0">
                <a:solidFill>
                  <a:prstClr val="black"/>
                </a:solidFill>
              </a:rPr>
              <a:t>Some </a:t>
            </a:r>
            <a:r>
              <a:rPr lang="en-US" sz="2600" b="1" dirty="0">
                <a:solidFill>
                  <a:prstClr val="black"/>
                </a:solidFill>
              </a:rPr>
              <a:t>studies can’t be replicated</a:t>
            </a:r>
            <a:r>
              <a:rPr lang="en-US" sz="2600" dirty="0">
                <a:solidFill>
                  <a:prstClr val="black"/>
                </a:solidFill>
              </a:rPr>
              <a:t>: too big, too costly, too time consuming, one time event, rare </a:t>
            </a:r>
            <a:r>
              <a:rPr lang="en-US" sz="2600" dirty="0" smtClean="0">
                <a:solidFill>
                  <a:prstClr val="black"/>
                </a:solidFill>
              </a:rPr>
              <a:t>samples.</a:t>
            </a:r>
            <a:endParaRPr lang="en-US" sz="2600" dirty="0">
              <a:solidFill>
                <a:prstClr val="black"/>
              </a:solidFill>
            </a:endParaRPr>
          </a:p>
          <a:p>
            <a:pPr lvl="0">
              <a:buFont typeface="Arial"/>
              <a:buChar char="•"/>
            </a:pPr>
            <a:r>
              <a:rPr lang="en-US" sz="2600" b="1" dirty="0" smtClean="0">
                <a:solidFill>
                  <a:prstClr val="black"/>
                </a:solidFill>
              </a:rPr>
              <a:t>Reproducibility</a:t>
            </a:r>
            <a:r>
              <a:rPr lang="en-US" sz="2600" dirty="0">
                <a:solidFill>
                  <a:prstClr val="black"/>
                </a:solidFill>
              </a:rPr>
              <a:t>: minimum standard for assessing the value of scientific claims, particularly when full independent replication of a study is not </a:t>
            </a:r>
            <a:r>
              <a:rPr lang="en-US" sz="2600" dirty="0" smtClean="0">
                <a:solidFill>
                  <a:prstClr val="black"/>
                </a:solidFill>
              </a:rPr>
              <a:t>feasible.</a:t>
            </a:r>
          </a:p>
          <a:p>
            <a:pPr marL="0" indent="0" algn="r">
              <a:buNone/>
            </a:pPr>
            <a:r>
              <a:rPr lang="en-US" sz="1300" dirty="0"/>
              <a:t>“Reproducible Research in Computational Science”. </a:t>
            </a:r>
            <a:r>
              <a:rPr lang="en-US" sz="1300" b="1" dirty="0"/>
              <a:t>RD Peng </a:t>
            </a:r>
            <a:r>
              <a:rPr lang="de-DE" sz="1300" dirty="0"/>
              <a:t>Science, 2011. </a:t>
            </a:r>
            <a:r>
              <a:rPr lang="en-US" sz="1300" dirty="0"/>
              <a:t>334 (6060) pp. 1226-1227 </a:t>
            </a:r>
            <a:r>
              <a:rPr lang="it-IT" sz="1300" dirty="0"/>
              <a:t>DOI: 10.1126/science.1213847</a:t>
            </a:r>
          </a:p>
          <a:p>
            <a:pPr lvl="0">
              <a:buFont typeface="Arial"/>
              <a:buChar char="•"/>
            </a:pPr>
            <a:endParaRPr lang="en-US" sz="2600" dirty="0">
              <a:solidFill>
                <a:prstClr val="black"/>
              </a:solidFill>
            </a:endParaRPr>
          </a:p>
          <a:p>
            <a:endParaRPr lang="en-US" dirty="0"/>
          </a:p>
        </p:txBody>
      </p:sp>
      <p:pic>
        <p:nvPicPr>
          <p:cNvPr id="4" name="Picture 3"/>
          <p:cNvPicPr>
            <a:picLocks noChangeAspect="1"/>
          </p:cNvPicPr>
          <p:nvPr/>
        </p:nvPicPr>
        <p:blipFill>
          <a:blip r:embed="rId2"/>
          <a:stretch>
            <a:fillRect/>
          </a:stretch>
        </p:blipFill>
        <p:spPr>
          <a:xfrm>
            <a:off x="3490532" y="4504374"/>
            <a:ext cx="7188592" cy="2221171"/>
          </a:xfrm>
          <a:prstGeom prst="rect">
            <a:avLst/>
          </a:prstGeom>
        </p:spPr>
      </p:pic>
      <p:sp>
        <p:nvSpPr>
          <p:cNvPr id="5" name="Slide Number Placeholder 4"/>
          <p:cNvSpPr>
            <a:spLocks noGrp="1"/>
          </p:cNvSpPr>
          <p:nvPr>
            <p:ph type="sldNum" sz="quarter" idx="12"/>
          </p:nvPr>
        </p:nvSpPr>
        <p:spPr/>
        <p:txBody>
          <a:bodyPr/>
          <a:lstStyle/>
          <a:p>
            <a:fld id="{4137E69C-260B-4B23-AF95-90B46B3DBAB8}" type="slidenum">
              <a:rPr lang="en-US" smtClean="0"/>
              <a:t>19</a:t>
            </a:fld>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878" y="4504374"/>
            <a:ext cx="2500313" cy="1828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32855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1078" y="1786596"/>
            <a:ext cx="10515600" cy="3080823"/>
          </a:xfrm>
          <a:solidFill>
            <a:schemeClr val="accent4">
              <a:lumMod val="20000"/>
              <a:lumOff val="80000"/>
            </a:schemeClr>
          </a:solidFill>
          <a:ln>
            <a:solidFill>
              <a:schemeClr val="accent2"/>
            </a:solidFill>
          </a:ln>
          <a:effectLst>
            <a:innerShdw blurRad="63500" dist="50800" dir="5400000">
              <a:prstClr val="black">
                <a:alpha val="50000"/>
              </a:prstClr>
            </a:innerShdw>
          </a:effectLst>
        </p:spPr>
        <p:txBody>
          <a:bodyPr>
            <a:normAutofit/>
          </a:bodyPr>
          <a:lstStyle/>
          <a:p>
            <a:pPr algn="ctr"/>
            <a:r>
              <a:rPr lang="en-US" b="1" dirty="0" smtClean="0">
                <a:ea typeface="ＭＳ Ｐゴシック" charset="0"/>
              </a:rPr>
              <a:t>Have you ever tried to reproduce the results presented in a research paper?</a:t>
            </a:r>
            <a:endParaRPr lang="en-US" dirty="0"/>
          </a:p>
        </p:txBody>
      </p:sp>
      <p:sp>
        <p:nvSpPr>
          <p:cNvPr id="2" name="Slide Number Placeholder 1"/>
          <p:cNvSpPr>
            <a:spLocks noGrp="1"/>
          </p:cNvSpPr>
          <p:nvPr>
            <p:ph type="sldNum" sz="quarter" idx="12"/>
          </p:nvPr>
        </p:nvSpPr>
        <p:spPr/>
        <p:txBody>
          <a:bodyPr/>
          <a:lstStyle/>
          <a:p>
            <a:fld id="{4137E69C-260B-4B23-AF95-90B46B3DBAB8}" type="slidenum">
              <a:rPr lang="en-US" smtClean="0"/>
              <a:t>2</a:t>
            </a:fld>
            <a:endParaRPr lang="en-US"/>
          </a:p>
        </p:txBody>
      </p:sp>
    </p:spTree>
    <p:extLst>
      <p:ext uri="{BB962C8B-B14F-4D97-AF65-F5344CB8AC3E}">
        <p14:creationId xmlns:p14="http://schemas.microsoft.com/office/powerpoint/2010/main" val="26878909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37E69C-260B-4B23-AF95-90B46B3DBAB8}" type="slidenum">
              <a:rPr lang="en-US" smtClean="0"/>
              <a:t>20</a:t>
            </a:fld>
            <a:endParaRPr lang="en-US"/>
          </a:p>
        </p:txBody>
      </p:sp>
      <p:pic>
        <p:nvPicPr>
          <p:cNvPr id="5" name="Picture 4"/>
          <p:cNvPicPr>
            <a:picLocks noChangeAspect="1"/>
          </p:cNvPicPr>
          <p:nvPr/>
        </p:nvPicPr>
        <p:blipFill>
          <a:blip r:embed="rId2"/>
          <a:stretch>
            <a:fillRect/>
          </a:stretch>
        </p:blipFill>
        <p:spPr>
          <a:xfrm>
            <a:off x="1898241" y="959370"/>
            <a:ext cx="8123808" cy="4260486"/>
          </a:xfrm>
          <a:prstGeom prst="rect">
            <a:avLst/>
          </a:prstGeom>
        </p:spPr>
      </p:pic>
      <p:sp>
        <p:nvSpPr>
          <p:cNvPr id="6" name="Rectangle 5"/>
          <p:cNvSpPr/>
          <p:nvPr/>
        </p:nvSpPr>
        <p:spPr>
          <a:xfrm>
            <a:off x="2812641" y="6169580"/>
            <a:ext cx="5425716" cy="369332"/>
          </a:xfrm>
          <a:prstGeom prst="rect">
            <a:avLst/>
          </a:prstGeom>
        </p:spPr>
        <p:txBody>
          <a:bodyPr wrap="none">
            <a:spAutoFit/>
          </a:bodyPr>
          <a:lstStyle/>
          <a:p>
            <a:r>
              <a:rPr lang="en-US" dirty="0" smtClean="0"/>
              <a:t>Source: </a:t>
            </a:r>
            <a:r>
              <a:rPr lang="en-US" dirty="0" smtClean="0">
                <a:hlinkClick r:id="rId3"/>
              </a:rPr>
              <a:t>https</a:t>
            </a:r>
            <a:r>
              <a:rPr lang="en-US" dirty="0">
                <a:hlinkClick r:id="rId3"/>
              </a:rPr>
              <a:t>://</a:t>
            </a:r>
            <a:r>
              <a:rPr lang="en-US" dirty="0" smtClean="0">
                <a:hlinkClick r:id="rId3"/>
              </a:rPr>
              <a:t>www.nature.com/articles/ngeo2283#f1</a:t>
            </a:r>
            <a:r>
              <a:rPr lang="en-US" dirty="0" smtClean="0"/>
              <a:t> </a:t>
            </a:r>
            <a:endParaRPr lang="en-US" dirty="0"/>
          </a:p>
        </p:txBody>
      </p:sp>
    </p:spTree>
    <p:extLst>
      <p:ext uri="{BB962C8B-B14F-4D97-AF65-F5344CB8AC3E}">
        <p14:creationId xmlns:p14="http://schemas.microsoft.com/office/powerpoint/2010/main" val="2423187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1636145" y="239150"/>
            <a:ext cx="8703911" cy="6464105"/>
          </a:xfrm>
          <a:prstGeom prst="rect">
            <a:avLst/>
          </a:prstGeom>
        </p:spPr>
      </p:pic>
      <p:sp>
        <p:nvSpPr>
          <p:cNvPr id="17" name="Rectangle 16"/>
          <p:cNvSpPr/>
          <p:nvPr/>
        </p:nvSpPr>
        <p:spPr>
          <a:xfrm rot="19132471">
            <a:off x="422271" y="1997129"/>
            <a:ext cx="1725152" cy="584775"/>
          </a:xfrm>
          <a:prstGeom prst="rect">
            <a:avLst/>
          </a:prstGeom>
        </p:spPr>
        <p:txBody>
          <a:bodyPr wrap="none">
            <a:spAutoFit/>
          </a:bodyPr>
          <a:lstStyle/>
          <a:p>
            <a:pPr lvl="0"/>
            <a:r>
              <a:rPr lang="en-GB" sz="3200" b="1" dirty="0">
                <a:solidFill>
                  <a:srgbClr val="7030A0"/>
                </a:solidFill>
                <a:latin typeface="Corbel" panose="020B0503020204020204" pitchFamily="34" charset="0"/>
              </a:rPr>
              <a:t>DEFEND</a:t>
            </a:r>
          </a:p>
        </p:txBody>
      </p:sp>
      <p:sp>
        <p:nvSpPr>
          <p:cNvPr id="18" name="Rectangle 17"/>
          <p:cNvSpPr/>
          <p:nvPr/>
        </p:nvSpPr>
        <p:spPr>
          <a:xfrm rot="19203024">
            <a:off x="10038963" y="1800183"/>
            <a:ext cx="1736373" cy="584775"/>
          </a:xfrm>
          <a:prstGeom prst="rect">
            <a:avLst/>
          </a:prstGeom>
        </p:spPr>
        <p:txBody>
          <a:bodyPr wrap="none">
            <a:spAutoFit/>
          </a:bodyPr>
          <a:lstStyle/>
          <a:p>
            <a:pPr lvl="0"/>
            <a:r>
              <a:rPr lang="en-GB" sz="3200" b="1" dirty="0">
                <a:solidFill>
                  <a:srgbClr val="C00000"/>
                </a:solidFill>
                <a:latin typeface="Corbel" panose="020B0503020204020204" pitchFamily="34" charset="0"/>
              </a:rPr>
              <a:t>CERTIFY</a:t>
            </a:r>
          </a:p>
        </p:txBody>
      </p:sp>
      <p:sp>
        <p:nvSpPr>
          <p:cNvPr id="19" name="Rectangle 18"/>
          <p:cNvSpPr/>
          <p:nvPr/>
        </p:nvSpPr>
        <p:spPr>
          <a:xfrm rot="18891625">
            <a:off x="9765728" y="3928163"/>
            <a:ext cx="2185214" cy="584775"/>
          </a:xfrm>
          <a:prstGeom prst="rect">
            <a:avLst/>
          </a:prstGeom>
        </p:spPr>
        <p:txBody>
          <a:bodyPr wrap="none">
            <a:spAutoFit/>
          </a:bodyPr>
          <a:lstStyle/>
          <a:p>
            <a:pPr lvl="0"/>
            <a:r>
              <a:rPr lang="en-GB" sz="3200" b="1" dirty="0">
                <a:solidFill>
                  <a:srgbClr val="0070C0"/>
                </a:solidFill>
                <a:latin typeface="Corbel" panose="020B0503020204020204" pitchFamily="34" charset="0"/>
              </a:rPr>
              <a:t>TRANSFER</a:t>
            </a:r>
          </a:p>
        </p:txBody>
      </p:sp>
      <p:sp>
        <p:nvSpPr>
          <p:cNvPr id="20" name="Rectangle 19"/>
          <p:cNvSpPr/>
          <p:nvPr/>
        </p:nvSpPr>
        <p:spPr>
          <a:xfrm rot="18989622">
            <a:off x="264375" y="4449108"/>
            <a:ext cx="2040943" cy="584775"/>
          </a:xfrm>
          <a:prstGeom prst="rect">
            <a:avLst/>
          </a:prstGeom>
        </p:spPr>
        <p:txBody>
          <a:bodyPr wrap="none">
            <a:spAutoFit/>
          </a:bodyPr>
          <a:lstStyle/>
          <a:p>
            <a:pPr lvl="0"/>
            <a:r>
              <a:rPr lang="en-GB" sz="3200" b="1" dirty="0">
                <a:solidFill>
                  <a:schemeClr val="accent6">
                    <a:lumMod val="50000"/>
                  </a:schemeClr>
                </a:solidFill>
                <a:latin typeface="Corbel" panose="020B0503020204020204" pitchFamily="34" charset="0"/>
              </a:rPr>
              <a:t>COMPARE</a:t>
            </a:r>
          </a:p>
        </p:txBody>
      </p:sp>
      <p:sp>
        <p:nvSpPr>
          <p:cNvPr id="2" name="Slide Number Placeholder 1"/>
          <p:cNvSpPr>
            <a:spLocks noGrp="1"/>
          </p:cNvSpPr>
          <p:nvPr>
            <p:ph type="sldNum" sz="quarter" idx="12"/>
          </p:nvPr>
        </p:nvSpPr>
        <p:spPr/>
        <p:txBody>
          <a:bodyPr/>
          <a:lstStyle/>
          <a:p>
            <a:fld id="{4137E69C-260B-4B23-AF95-90B46B3DBAB8}" type="slidenum">
              <a:rPr lang="en-US" smtClean="0"/>
              <a:t>21</a:t>
            </a:fld>
            <a:endParaRPr lang="en-US"/>
          </a:p>
        </p:txBody>
      </p:sp>
    </p:spTree>
    <p:extLst>
      <p:ext uri="{BB962C8B-B14F-4D97-AF65-F5344CB8AC3E}">
        <p14:creationId xmlns:p14="http://schemas.microsoft.com/office/powerpoint/2010/main" val="32079393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831" y="278969"/>
            <a:ext cx="9422970" cy="929899"/>
          </a:xfrm>
          <a:solidFill>
            <a:schemeClr val="accent6">
              <a:lumMod val="40000"/>
              <a:lumOff val="60000"/>
            </a:schemeClr>
          </a:solidFill>
        </p:spPr>
        <p:txBody>
          <a:bodyPr/>
          <a:lstStyle/>
          <a:p>
            <a:pPr algn="ctr"/>
            <a:r>
              <a:rPr lang="en-US" b="1" dirty="0"/>
              <a:t>Replication vs. Reproducibility</a:t>
            </a:r>
          </a:p>
        </p:txBody>
      </p:sp>
      <p:sp>
        <p:nvSpPr>
          <p:cNvPr id="6" name="TextBox 5"/>
          <p:cNvSpPr txBox="1"/>
          <p:nvPr/>
        </p:nvSpPr>
        <p:spPr>
          <a:xfrm>
            <a:off x="1083212" y="2321169"/>
            <a:ext cx="1575582" cy="400110"/>
          </a:xfrm>
          <a:prstGeom prst="rect">
            <a:avLst/>
          </a:prstGeom>
          <a:noFill/>
        </p:spPr>
        <p:txBody>
          <a:bodyPr wrap="square" rtlCol="0">
            <a:spAutoFit/>
          </a:bodyPr>
          <a:lstStyle/>
          <a:p>
            <a:r>
              <a:rPr lang="en-US" sz="2000" b="1" dirty="0" smtClean="0"/>
              <a:t>Replicability</a:t>
            </a:r>
            <a:endParaRPr lang="en-US" sz="2000" b="1" dirty="0"/>
          </a:p>
        </p:txBody>
      </p:sp>
      <p:sp>
        <p:nvSpPr>
          <p:cNvPr id="7" name="Rectangle 6"/>
          <p:cNvSpPr/>
          <p:nvPr/>
        </p:nvSpPr>
        <p:spPr>
          <a:xfrm>
            <a:off x="8618807" y="2335920"/>
            <a:ext cx="1799980" cy="400110"/>
          </a:xfrm>
          <a:prstGeom prst="rect">
            <a:avLst/>
          </a:prstGeom>
        </p:spPr>
        <p:txBody>
          <a:bodyPr wrap="none">
            <a:spAutoFit/>
          </a:bodyPr>
          <a:lstStyle/>
          <a:p>
            <a:pPr lvl="0"/>
            <a:r>
              <a:rPr lang="en-US" sz="2000" b="1" dirty="0" smtClean="0">
                <a:solidFill>
                  <a:prstClr val="black"/>
                </a:solidFill>
              </a:rPr>
              <a:t>Reproducibility</a:t>
            </a:r>
            <a:endParaRPr lang="en-US" sz="2000" b="1" dirty="0">
              <a:solidFill>
                <a:prstClr val="black"/>
              </a:solidFill>
            </a:endParaRPr>
          </a:p>
        </p:txBody>
      </p:sp>
      <p:cxnSp>
        <p:nvCxnSpPr>
          <p:cNvPr id="9" name="Straight Arrow Connector 8"/>
          <p:cNvCxnSpPr>
            <a:stCxn id="6" idx="3"/>
            <a:endCxn id="7" idx="1"/>
          </p:cNvCxnSpPr>
          <p:nvPr/>
        </p:nvCxnSpPr>
        <p:spPr>
          <a:xfrm>
            <a:off x="2658794" y="2521224"/>
            <a:ext cx="5960013" cy="14751"/>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11" name="Rectangle 10"/>
          <p:cNvSpPr/>
          <p:nvPr/>
        </p:nvSpPr>
        <p:spPr>
          <a:xfrm>
            <a:off x="1083212" y="2921334"/>
            <a:ext cx="5303520" cy="707886"/>
          </a:xfrm>
          <a:prstGeom prst="rect">
            <a:avLst/>
          </a:prstGeom>
          <a:solidFill>
            <a:srgbClr val="FFFFCC"/>
          </a:solidFill>
        </p:spPr>
        <p:txBody>
          <a:bodyPr wrap="square">
            <a:spAutoFit/>
          </a:bodyPr>
          <a:lstStyle/>
          <a:p>
            <a:pPr lvl="0" algn="ctr" eaLnBrk="0" fontAlgn="base" hangingPunct="0">
              <a:spcBef>
                <a:spcPct val="0"/>
              </a:spcBef>
              <a:spcAft>
                <a:spcPct val="0"/>
              </a:spcAft>
            </a:pPr>
            <a:r>
              <a:rPr lang="en-US" sz="2000" b="1" dirty="0">
                <a:solidFill>
                  <a:srgbClr val="000000"/>
                </a:solidFill>
                <a:latin typeface="Calibri" panose="020F0502020204030204" pitchFamily="34" charset="0"/>
                <a:ea typeface="MS PGothic" panose="020B0600070205080204" pitchFamily="34" charset="-128"/>
                <a:cs typeface="Calibri" panose="020F0502020204030204" pitchFamily="34" charset="0"/>
              </a:rPr>
              <a:t>Reproduction of the original results using the same tools.</a:t>
            </a:r>
          </a:p>
        </p:txBody>
      </p:sp>
      <p:pic>
        <p:nvPicPr>
          <p:cNvPr id="12" name="Picture 11"/>
          <p:cNvPicPr>
            <a:picLocks noChangeAspect="1"/>
          </p:cNvPicPr>
          <p:nvPr/>
        </p:nvPicPr>
        <p:blipFill>
          <a:blip r:embed="rId2"/>
          <a:stretch>
            <a:fillRect/>
          </a:stretch>
        </p:blipFill>
        <p:spPr>
          <a:xfrm>
            <a:off x="1083227" y="3716885"/>
            <a:ext cx="1711288" cy="997768"/>
          </a:xfrm>
          <a:prstGeom prst="rect">
            <a:avLst/>
          </a:prstGeom>
        </p:spPr>
      </p:pic>
      <p:pic>
        <p:nvPicPr>
          <p:cNvPr id="13" name="Picture 12"/>
          <p:cNvPicPr>
            <a:picLocks noChangeAspect="1"/>
          </p:cNvPicPr>
          <p:nvPr/>
        </p:nvPicPr>
        <p:blipFill>
          <a:blip r:embed="rId3"/>
          <a:stretch>
            <a:fillRect/>
          </a:stretch>
        </p:blipFill>
        <p:spPr>
          <a:xfrm>
            <a:off x="2879320" y="3703502"/>
            <a:ext cx="1711303" cy="1258823"/>
          </a:xfrm>
          <a:prstGeom prst="rect">
            <a:avLst/>
          </a:prstGeom>
        </p:spPr>
      </p:pic>
      <p:pic>
        <p:nvPicPr>
          <p:cNvPr id="14" name="Picture 13"/>
          <p:cNvPicPr>
            <a:picLocks noChangeAspect="1"/>
          </p:cNvPicPr>
          <p:nvPr/>
        </p:nvPicPr>
        <p:blipFill>
          <a:blip r:embed="rId4"/>
          <a:stretch>
            <a:fillRect/>
          </a:stretch>
        </p:blipFill>
        <p:spPr>
          <a:xfrm>
            <a:off x="4643678" y="3703502"/>
            <a:ext cx="1743054" cy="723424"/>
          </a:xfrm>
          <a:prstGeom prst="rect">
            <a:avLst/>
          </a:prstGeom>
        </p:spPr>
      </p:pic>
      <p:pic>
        <p:nvPicPr>
          <p:cNvPr id="15" name="Picture 14"/>
          <p:cNvPicPr>
            <a:picLocks noChangeAspect="1"/>
          </p:cNvPicPr>
          <p:nvPr/>
        </p:nvPicPr>
        <p:blipFill>
          <a:blip r:embed="rId5"/>
          <a:stretch>
            <a:fillRect/>
          </a:stretch>
        </p:blipFill>
        <p:spPr>
          <a:xfrm>
            <a:off x="6576097" y="2904857"/>
            <a:ext cx="1853345" cy="1597290"/>
          </a:xfrm>
          <a:prstGeom prst="rect">
            <a:avLst/>
          </a:prstGeom>
        </p:spPr>
      </p:pic>
      <p:pic>
        <p:nvPicPr>
          <p:cNvPr id="17" name="Picture 16"/>
          <p:cNvPicPr>
            <a:picLocks noChangeAspect="1"/>
          </p:cNvPicPr>
          <p:nvPr/>
        </p:nvPicPr>
        <p:blipFill>
          <a:blip r:embed="rId6"/>
          <a:stretch>
            <a:fillRect/>
          </a:stretch>
        </p:blipFill>
        <p:spPr>
          <a:xfrm>
            <a:off x="8618807" y="2904857"/>
            <a:ext cx="2219136" cy="2145978"/>
          </a:xfrm>
          <a:prstGeom prst="rect">
            <a:avLst/>
          </a:prstGeom>
        </p:spPr>
      </p:pic>
      <p:sp>
        <p:nvSpPr>
          <p:cNvPr id="3" name="Slide Number Placeholder 2"/>
          <p:cNvSpPr>
            <a:spLocks noGrp="1"/>
          </p:cNvSpPr>
          <p:nvPr>
            <p:ph type="sldNum" sz="quarter" idx="12"/>
          </p:nvPr>
        </p:nvSpPr>
        <p:spPr/>
        <p:txBody>
          <a:bodyPr/>
          <a:lstStyle/>
          <a:p>
            <a:fld id="{4137E69C-260B-4B23-AF95-90B46B3DBAB8}" type="slidenum">
              <a:rPr lang="en-US" smtClean="0"/>
              <a:t>22</a:t>
            </a:fld>
            <a:endParaRPr lang="en-US"/>
          </a:p>
        </p:txBody>
      </p:sp>
    </p:spTree>
    <p:extLst>
      <p:ext uri="{BB962C8B-B14F-4D97-AF65-F5344CB8AC3E}">
        <p14:creationId xmlns:p14="http://schemas.microsoft.com/office/powerpoint/2010/main" val="12006931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1084" y="171396"/>
            <a:ext cx="9827217" cy="859241"/>
          </a:xfrm>
          <a:solidFill>
            <a:srgbClr val="FF7C80"/>
          </a:solidFill>
        </p:spPr>
        <p:txBody>
          <a:bodyPr/>
          <a:lstStyle/>
          <a:p>
            <a:pPr algn="ctr"/>
            <a:r>
              <a:rPr lang="en-US" b="1" dirty="0" smtClean="0"/>
              <a:t>Degrees of Reproducibility</a:t>
            </a:r>
            <a:endParaRPr lang="en-US" b="1" dirty="0"/>
          </a:p>
        </p:txBody>
      </p:sp>
      <p:sp>
        <p:nvSpPr>
          <p:cNvPr id="3" name="Content Placeholder 2"/>
          <p:cNvSpPr>
            <a:spLocks noGrp="1"/>
          </p:cNvSpPr>
          <p:nvPr>
            <p:ph idx="1"/>
          </p:nvPr>
        </p:nvSpPr>
        <p:spPr>
          <a:xfrm>
            <a:off x="714213" y="1438168"/>
            <a:ext cx="10983897" cy="4351338"/>
          </a:xfrm>
        </p:spPr>
        <p:txBody>
          <a:bodyPr>
            <a:normAutofit fontScale="92500" lnSpcReduction="20000"/>
          </a:bodyPr>
          <a:lstStyle/>
          <a:p>
            <a:pPr marL="0" indent="0" algn="just">
              <a:buNone/>
            </a:pPr>
            <a:r>
              <a:rPr lang="en-US" b="1" dirty="0"/>
              <a:t>0 - </a:t>
            </a:r>
            <a:r>
              <a:rPr lang="en-US" dirty="0"/>
              <a:t>The results cannot be reproduced by an independent researcher</a:t>
            </a:r>
            <a:r>
              <a:rPr lang="en-US" dirty="0" smtClean="0"/>
              <a:t>.</a:t>
            </a:r>
          </a:p>
          <a:p>
            <a:pPr marL="0" indent="0" algn="just">
              <a:buNone/>
            </a:pPr>
            <a:r>
              <a:rPr lang="en-US" b="1" dirty="0"/>
              <a:t>1 -</a:t>
            </a:r>
            <a:r>
              <a:rPr lang="en-US" dirty="0"/>
              <a:t> The results cannot seem to be reproduced by an independent researcher.</a:t>
            </a:r>
          </a:p>
          <a:p>
            <a:pPr marL="0" indent="0" algn="just">
              <a:buNone/>
            </a:pPr>
            <a:r>
              <a:rPr lang="en-US" b="1" dirty="0"/>
              <a:t>2 -</a:t>
            </a:r>
            <a:r>
              <a:rPr lang="en-US" dirty="0"/>
              <a:t> The results could be reproduced by an independent researcher, requiring extreme effort</a:t>
            </a:r>
            <a:r>
              <a:rPr lang="en-US" dirty="0" smtClean="0"/>
              <a:t>.</a:t>
            </a:r>
          </a:p>
          <a:p>
            <a:pPr marL="0" indent="0" algn="just">
              <a:buNone/>
            </a:pPr>
            <a:r>
              <a:rPr lang="en-US" b="1" dirty="0"/>
              <a:t>3 - </a:t>
            </a:r>
            <a:r>
              <a:rPr lang="en-US" dirty="0"/>
              <a:t>The results can be reproduced by an independent researcher, requiring considerable effort.</a:t>
            </a:r>
          </a:p>
          <a:p>
            <a:pPr marL="0" indent="0" algn="just">
              <a:buNone/>
            </a:pPr>
            <a:r>
              <a:rPr lang="en-US" b="1" dirty="0"/>
              <a:t>4 - </a:t>
            </a:r>
            <a:r>
              <a:rPr lang="en-US" dirty="0"/>
              <a:t>The results can be easily reproduced by an independent researcher with at most 15 minutes of user effort, requiring some proprietary source packages (MATLAB, </a:t>
            </a:r>
            <a:r>
              <a:rPr lang="en-US" dirty="0" smtClean="0"/>
              <a:t>SAS, etc</a:t>
            </a:r>
            <a:r>
              <a:rPr lang="en-US" dirty="0"/>
              <a:t>.</a:t>
            </a:r>
            <a:r>
              <a:rPr lang="en-US" dirty="0" smtClean="0"/>
              <a:t>)</a:t>
            </a:r>
          </a:p>
          <a:p>
            <a:pPr marL="0" indent="0" algn="just">
              <a:buNone/>
            </a:pPr>
            <a:r>
              <a:rPr lang="en-US" b="1" dirty="0" smtClean="0"/>
              <a:t>5 - </a:t>
            </a:r>
            <a:r>
              <a:rPr lang="en-US" dirty="0" smtClean="0"/>
              <a:t>The </a:t>
            </a:r>
            <a:r>
              <a:rPr lang="en-US" dirty="0"/>
              <a:t>results can be easily reproduced by an </a:t>
            </a:r>
            <a:r>
              <a:rPr lang="en-US" dirty="0" smtClean="0"/>
              <a:t>independent researcher </a:t>
            </a:r>
            <a:r>
              <a:rPr lang="en-US" dirty="0"/>
              <a:t>with at most 15 min of user effort, requiring </a:t>
            </a:r>
            <a:r>
              <a:rPr lang="en-US" dirty="0" smtClean="0"/>
              <a:t>only standard</a:t>
            </a:r>
            <a:r>
              <a:rPr lang="en-US" dirty="0"/>
              <a:t>, freely available tools (C compiler, </a:t>
            </a:r>
            <a:r>
              <a:rPr lang="en-US" dirty="0" smtClean="0"/>
              <a:t>R, Python, etc</a:t>
            </a:r>
            <a:r>
              <a:rPr lang="en-US" dirty="0"/>
              <a:t>.</a:t>
            </a:r>
            <a:r>
              <a:rPr lang="en-US" dirty="0" smtClean="0"/>
              <a:t>)</a:t>
            </a:r>
          </a:p>
        </p:txBody>
      </p:sp>
      <p:sp>
        <p:nvSpPr>
          <p:cNvPr id="4" name="Slide Number Placeholder 3"/>
          <p:cNvSpPr>
            <a:spLocks noGrp="1"/>
          </p:cNvSpPr>
          <p:nvPr>
            <p:ph type="sldNum" sz="quarter" idx="12"/>
          </p:nvPr>
        </p:nvSpPr>
        <p:spPr/>
        <p:txBody>
          <a:bodyPr/>
          <a:lstStyle/>
          <a:p>
            <a:fld id="{4137E69C-260B-4B23-AF95-90B46B3DBAB8}" type="slidenum">
              <a:rPr lang="en-US" smtClean="0"/>
              <a:t>23</a:t>
            </a:fld>
            <a:endParaRPr lang="en-US"/>
          </a:p>
        </p:txBody>
      </p:sp>
      <p:sp>
        <p:nvSpPr>
          <p:cNvPr id="5" name="Rectangle 4"/>
          <p:cNvSpPr/>
          <p:nvPr/>
        </p:nvSpPr>
        <p:spPr>
          <a:xfrm>
            <a:off x="576019" y="6027003"/>
            <a:ext cx="10420027" cy="646331"/>
          </a:xfrm>
          <a:prstGeom prst="rect">
            <a:avLst/>
          </a:prstGeom>
        </p:spPr>
        <p:txBody>
          <a:bodyPr wrap="square">
            <a:spAutoFit/>
          </a:bodyPr>
          <a:lstStyle/>
          <a:p>
            <a:r>
              <a:rPr lang="en-US" sz="1200" u="sng" dirty="0" smtClean="0"/>
              <a:t>Reference</a:t>
            </a:r>
            <a:r>
              <a:rPr lang="en-US" sz="1200" dirty="0"/>
              <a:t>: P. </a:t>
            </a:r>
            <a:r>
              <a:rPr lang="en-US" sz="1200" dirty="0" err="1"/>
              <a:t>Vandewalle</a:t>
            </a:r>
            <a:r>
              <a:rPr lang="en-US" sz="1200" dirty="0"/>
              <a:t>, J. </a:t>
            </a:r>
            <a:r>
              <a:rPr lang="en-US" sz="1200" dirty="0" err="1"/>
              <a:t>Kovacevic</a:t>
            </a:r>
            <a:r>
              <a:rPr lang="en-US" sz="1200" dirty="0"/>
              <a:t> and M. </a:t>
            </a:r>
            <a:r>
              <a:rPr lang="en-US" sz="1200" dirty="0" err="1"/>
              <a:t>Vetterli</a:t>
            </a:r>
            <a:r>
              <a:rPr lang="en-US" sz="1200" dirty="0"/>
              <a:t>, "Reproducible Research in Signal Processing </a:t>
            </a:r>
            <a:r>
              <a:rPr lang="en-US" sz="1200" dirty="0" smtClean="0"/>
              <a:t>- What</a:t>
            </a:r>
            <a:r>
              <a:rPr lang="en-US" sz="1200" dirty="0"/>
              <a:t>, Why, and How," IEEE Signal Processing Magazine, 2009</a:t>
            </a:r>
            <a:endParaRPr lang="en-US" sz="1200" dirty="0" smtClean="0"/>
          </a:p>
          <a:p>
            <a:r>
              <a:rPr lang="en-US" sz="1200" dirty="0" smtClean="0">
                <a:hlinkClick r:id="rId2"/>
              </a:rPr>
              <a:t>https</a:t>
            </a:r>
            <a:r>
              <a:rPr lang="en-US" sz="1200" dirty="0">
                <a:hlinkClick r:id="rId2"/>
              </a:rPr>
              <a:t>://</a:t>
            </a:r>
            <a:r>
              <a:rPr lang="en-US" sz="1200" dirty="0" smtClean="0">
                <a:hlinkClick r:id="rId2"/>
              </a:rPr>
              <a:t>infoscience.epfl.ch/record/136640/files/VandewalleKV09.pdf</a:t>
            </a:r>
            <a:endParaRPr lang="en-US" sz="1200" dirty="0" smtClean="0"/>
          </a:p>
          <a:p>
            <a:endParaRPr lang="en-US" sz="1200" dirty="0"/>
          </a:p>
        </p:txBody>
      </p:sp>
    </p:spTree>
    <p:extLst>
      <p:ext uri="{BB962C8B-B14F-4D97-AF65-F5344CB8AC3E}">
        <p14:creationId xmlns:p14="http://schemas.microsoft.com/office/powerpoint/2010/main" val="10517012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6582" y="132652"/>
            <a:ext cx="9811719" cy="665511"/>
          </a:xfrm>
          <a:solidFill>
            <a:srgbClr val="FF7C80"/>
          </a:solidFill>
        </p:spPr>
        <p:txBody>
          <a:bodyPr>
            <a:normAutofit fontScale="90000"/>
          </a:bodyPr>
          <a:lstStyle/>
          <a:p>
            <a:pPr algn="ctr"/>
            <a:r>
              <a:rPr lang="en-US" b="1" dirty="0" smtClean="0"/>
              <a:t>Terminology</a:t>
            </a:r>
            <a:endParaRPr lang="en-US" b="1" dirty="0"/>
          </a:p>
        </p:txBody>
      </p:sp>
      <p:sp>
        <p:nvSpPr>
          <p:cNvPr id="4" name="Slide Number Placeholder 3"/>
          <p:cNvSpPr>
            <a:spLocks noGrp="1"/>
          </p:cNvSpPr>
          <p:nvPr>
            <p:ph type="sldNum" sz="quarter" idx="12"/>
          </p:nvPr>
        </p:nvSpPr>
        <p:spPr/>
        <p:txBody>
          <a:bodyPr/>
          <a:lstStyle/>
          <a:p>
            <a:fld id="{4137E69C-260B-4B23-AF95-90B46B3DBAB8}" type="slidenum">
              <a:rPr lang="en-US" smtClean="0"/>
              <a:t>24</a:t>
            </a:fld>
            <a:endParaRPr lang="en-US"/>
          </a:p>
        </p:txBody>
      </p:sp>
      <p:sp>
        <p:nvSpPr>
          <p:cNvPr id="5" name="Rectangle 4"/>
          <p:cNvSpPr/>
          <p:nvPr/>
        </p:nvSpPr>
        <p:spPr>
          <a:xfrm>
            <a:off x="545024" y="5322492"/>
            <a:ext cx="10474270" cy="1200329"/>
          </a:xfrm>
          <a:prstGeom prst="rect">
            <a:avLst/>
          </a:prstGeom>
          <a:solidFill>
            <a:srgbClr val="E0C1FF"/>
          </a:solidFill>
        </p:spPr>
        <p:txBody>
          <a:bodyPr wrap="square">
            <a:spAutoFit/>
          </a:bodyPr>
          <a:lstStyle/>
          <a:p>
            <a:r>
              <a:rPr lang="en-US" b="1" dirty="0" smtClean="0"/>
              <a:t>Open </a:t>
            </a:r>
            <a:r>
              <a:rPr lang="en-US" b="1" dirty="0"/>
              <a:t>or Reproducible </a:t>
            </a:r>
            <a:r>
              <a:rPr lang="en-US" b="1" dirty="0" smtClean="0"/>
              <a:t>Research</a:t>
            </a:r>
            <a:r>
              <a:rPr lang="en-US" dirty="0"/>
              <a:t> </a:t>
            </a:r>
            <a:r>
              <a:rPr lang="en-US" dirty="0" smtClean="0"/>
              <a:t>- Auditable </a:t>
            </a:r>
            <a:r>
              <a:rPr lang="en-US" dirty="0"/>
              <a:t>research made openly available. This comprised well-documented and fully open code and data that are publicly available that would allow one to (a) fully audit the computational procedure, (b) replicate and also independently reproduce the results of the research, and (c) extend the results or apply the method to new problems. </a:t>
            </a:r>
          </a:p>
        </p:txBody>
      </p:sp>
      <p:sp>
        <p:nvSpPr>
          <p:cNvPr id="6" name="Rectangle 5"/>
          <p:cNvSpPr/>
          <p:nvPr/>
        </p:nvSpPr>
        <p:spPr>
          <a:xfrm>
            <a:off x="577312" y="977774"/>
            <a:ext cx="10474270" cy="923330"/>
          </a:xfrm>
          <a:prstGeom prst="rect">
            <a:avLst/>
          </a:prstGeom>
          <a:solidFill>
            <a:schemeClr val="accent4">
              <a:lumMod val="20000"/>
              <a:lumOff val="80000"/>
            </a:schemeClr>
          </a:solidFill>
        </p:spPr>
        <p:txBody>
          <a:bodyPr wrap="square">
            <a:spAutoFit/>
          </a:bodyPr>
          <a:lstStyle/>
          <a:p>
            <a:pPr algn="just"/>
            <a:r>
              <a:rPr lang="en-US" b="1" dirty="0">
                <a:solidFill>
                  <a:prstClr val="black"/>
                </a:solidFill>
              </a:rPr>
              <a:t>Reviewable Research</a:t>
            </a:r>
            <a:r>
              <a:rPr lang="en-US" dirty="0">
                <a:solidFill>
                  <a:prstClr val="black"/>
                </a:solidFill>
              </a:rPr>
              <a:t> - </a:t>
            </a:r>
            <a:r>
              <a:rPr lang="en-US" dirty="0" smtClean="0">
                <a:solidFill>
                  <a:prstClr val="black"/>
                </a:solidFill>
              </a:rPr>
              <a:t>The descriptions of the research methods can be independently assessed and the results judged credible. (This includes both traditional peer review and community review, and does not necessarily imply reproducibility.)</a:t>
            </a:r>
            <a:endParaRPr lang="en-US" dirty="0"/>
          </a:p>
        </p:txBody>
      </p:sp>
      <p:sp>
        <p:nvSpPr>
          <p:cNvPr id="7" name="Rectangle 6"/>
          <p:cNvSpPr/>
          <p:nvPr/>
        </p:nvSpPr>
        <p:spPr>
          <a:xfrm>
            <a:off x="545024" y="1965600"/>
            <a:ext cx="10474270" cy="1200329"/>
          </a:xfrm>
          <a:prstGeom prst="rect">
            <a:avLst/>
          </a:prstGeom>
          <a:solidFill>
            <a:schemeClr val="accent5">
              <a:lumMod val="20000"/>
              <a:lumOff val="80000"/>
            </a:schemeClr>
          </a:solidFill>
        </p:spPr>
        <p:txBody>
          <a:bodyPr wrap="square">
            <a:spAutoFit/>
          </a:bodyPr>
          <a:lstStyle/>
          <a:p>
            <a:pPr lvl="0"/>
            <a:r>
              <a:rPr lang="en-US" b="1" dirty="0">
                <a:solidFill>
                  <a:prstClr val="black"/>
                </a:solidFill>
              </a:rPr>
              <a:t>Replicable Research </a:t>
            </a:r>
            <a:r>
              <a:rPr lang="en-US" dirty="0">
                <a:solidFill>
                  <a:prstClr val="black"/>
                </a:solidFill>
              </a:rPr>
              <a:t>- Tools are made available that would allow one to duplicate the results of the research, for example by running the authors’ code to produce the plots shown in the publication. (Here tools might be limited in scope, e.g., only essential data or executables, and might only be made available to referees or only upon request.) </a:t>
            </a:r>
          </a:p>
        </p:txBody>
      </p:sp>
      <p:sp>
        <p:nvSpPr>
          <p:cNvPr id="8" name="Rectangle 7"/>
          <p:cNvSpPr/>
          <p:nvPr/>
        </p:nvSpPr>
        <p:spPr>
          <a:xfrm>
            <a:off x="545024" y="3294770"/>
            <a:ext cx="10474270" cy="923330"/>
          </a:xfrm>
          <a:prstGeom prst="rect">
            <a:avLst/>
          </a:prstGeom>
          <a:solidFill>
            <a:schemeClr val="accent6">
              <a:lumMod val="20000"/>
              <a:lumOff val="80000"/>
            </a:schemeClr>
          </a:solidFill>
        </p:spPr>
        <p:txBody>
          <a:bodyPr wrap="square">
            <a:spAutoFit/>
          </a:bodyPr>
          <a:lstStyle/>
          <a:p>
            <a:pPr lvl="0"/>
            <a:r>
              <a:rPr lang="en-US" b="1" dirty="0">
                <a:solidFill>
                  <a:prstClr val="black"/>
                </a:solidFill>
              </a:rPr>
              <a:t>Confirmable Research</a:t>
            </a:r>
            <a:r>
              <a:rPr lang="en-US" dirty="0">
                <a:solidFill>
                  <a:prstClr val="black"/>
                </a:solidFill>
              </a:rPr>
              <a:t> - The main conclusions of the research can be attained independently without the use of software provided by the author. (But using the complete description of algorithms and methodology provided in the publication and any supplementary materials.) </a:t>
            </a:r>
          </a:p>
        </p:txBody>
      </p:sp>
      <p:sp>
        <p:nvSpPr>
          <p:cNvPr id="9" name="Rectangle 8"/>
          <p:cNvSpPr/>
          <p:nvPr/>
        </p:nvSpPr>
        <p:spPr>
          <a:xfrm>
            <a:off x="577312" y="4313592"/>
            <a:ext cx="10474270" cy="923330"/>
          </a:xfrm>
          <a:prstGeom prst="rect">
            <a:avLst/>
          </a:prstGeom>
          <a:solidFill>
            <a:schemeClr val="accent2">
              <a:lumMod val="20000"/>
              <a:lumOff val="80000"/>
            </a:schemeClr>
          </a:solidFill>
        </p:spPr>
        <p:txBody>
          <a:bodyPr wrap="square">
            <a:spAutoFit/>
          </a:bodyPr>
          <a:lstStyle/>
          <a:p>
            <a:pPr lvl="0"/>
            <a:r>
              <a:rPr lang="en-US" b="1" dirty="0">
                <a:solidFill>
                  <a:prstClr val="black"/>
                </a:solidFill>
              </a:rPr>
              <a:t>Auditable Research </a:t>
            </a:r>
            <a:r>
              <a:rPr lang="en-US" dirty="0">
                <a:solidFill>
                  <a:prstClr val="black"/>
                </a:solidFill>
              </a:rPr>
              <a:t>- Sufficient records (including data and software) have been archived so that the research can be defended later if necessary or differences between independent confirmations resolved. The archive might be private, as with traditional laboratory notebooks. </a:t>
            </a:r>
          </a:p>
        </p:txBody>
      </p:sp>
      <p:sp>
        <p:nvSpPr>
          <p:cNvPr id="10" name="Rectangle 9"/>
          <p:cNvSpPr/>
          <p:nvPr/>
        </p:nvSpPr>
        <p:spPr>
          <a:xfrm>
            <a:off x="545024" y="6581001"/>
            <a:ext cx="4344691" cy="276999"/>
          </a:xfrm>
          <a:prstGeom prst="rect">
            <a:avLst/>
          </a:prstGeom>
        </p:spPr>
        <p:txBody>
          <a:bodyPr wrap="square">
            <a:spAutoFit/>
          </a:bodyPr>
          <a:lstStyle/>
          <a:p>
            <a:r>
              <a:rPr lang="en-US" sz="1200" dirty="0" smtClean="0"/>
              <a:t>Source: </a:t>
            </a:r>
            <a:r>
              <a:rPr lang="en-US" sz="1200" dirty="0" smtClean="0">
                <a:hlinkClick r:id="rId2"/>
              </a:rPr>
              <a:t>https</a:t>
            </a:r>
            <a:r>
              <a:rPr lang="en-US" sz="1200" dirty="0">
                <a:hlinkClick r:id="rId2"/>
              </a:rPr>
              <a:t>://</a:t>
            </a:r>
            <a:r>
              <a:rPr lang="en-US" sz="1200" dirty="0" smtClean="0">
                <a:hlinkClick r:id="rId2"/>
              </a:rPr>
              <a:t>icerm.brown.edu/tw12-5-rcem/icerm_report.pdf</a:t>
            </a:r>
            <a:endParaRPr lang="en-US" sz="1200" dirty="0" smtClean="0"/>
          </a:p>
        </p:txBody>
      </p:sp>
    </p:spTree>
    <p:extLst>
      <p:ext uri="{BB962C8B-B14F-4D97-AF65-F5344CB8AC3E}">
        <p14:creationId xmlns:p14="http://schemas.microsoft.com/office/powerpoint/2010/main" val="35088345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58" y="185979"/>
            <a:ext cx="10515600" cy="848737"/>
          </a:xfrm>
          <a:solidFill>
            <a:srgbClr val="FF7C80"/>
          </a:solidFill>
        </p:spPr>
        <p:txBody>
          <a:bodyPr>
            <a:normAutofit/>
          </a:bodyPr>
          <a:lstStyle/>
          <a:p>
            <a:pPr algn="ctr"/>
            <a:r>
              <a:rPr lang="en-US" b="1" dirty="0" smtClean="0"/>
              <a:t>Tracing Origin of Reproducible Research</a:t>
            </a:r>
            <a:endParaRPr lang="en-US" b="1" dirty="0"/>
          </a:p>
        </p:txBody>
      </p:sp>
      <p:sp>
        <p:nvSpPr>
          <p:cNvPr id="3" name="Content Placeholder 2"/>
          <p:cNvSpPr>
            <a:spLocks noGrp="1"/>
          </p:cNvSpPr>
          <p:nvPr>
            <p:ph idx="1"/>
          </p:nvPr>
        </p:nvSpPr>
        <p:spPr>
          <a:xfrm>
            <a:off x="284746" y="1375034"/>
            <a:ext cx="8269707" cy="4351338"/>
          </a:xfrm>
        </p:spPr>
        <p:txBody>
          <a:bodyPr>
            <a:normAutofit/>
          </a:bodyPr>
          <a:lstStyle/>
          <a:p>
            <a:r>
              <a:rPr lang="en-US" b="1" dirty="0" smtClean="0"/>
              <a:t>Robert Boyle </a:t>
            </a:r>
            <a:r>
              <a:rPr lang="en-US" dirty="0" smtClean="0"/>
              <a:t>(1660) – a discovery should be reproducible before being accepted as scientific knowledge.</a:t>
            </a:r>
          </a:p>
          <a:p>
            <a:r>
              <a:rPr lang="en-US" b="1" dirty="0" smtClean="0"/>
              <a:t>Donald Knuth </a:t>
            </a:r>
            <a:r>
              <a:rPr lang="en-US" dirty="0" smtClean="0"/>
              <a:t>(1984) – Literate programming.</a:t>
            </a:r>
          </a:p>
          <a:p>
            <a:r>
              <a:rPr lang="en-US" b="1" dirty="0" smtClean="0"/>
              <a:t>Jon </a:t>
            </a:r>
            <a:r>
              <a:rPr lang="en-US" b="1" dirty="0" err="1" smtClean="0"/>
              <a:t>Claerbout</a:t>
            </a:r>
            <a:r>
              <a:rPr lang="en-US" b="1" dirty="0" smtClean="0"/>
              <a:t> </a:t>
            </a:r>
            <a:r>
              <a:rPr lang="en-US" dirty="0" smtClean="0"/>
              <a:t>(1990) – Coined the term RR</a:t>
            </a:r>
          </a:p>
          <a:p>
            <a:pPr marL="0" indent="0">
              <a:buNone/>
            </a:pPr>
            <a:r>
              <a:rPr lang="en-US" sz="2000" dirty="0" smtClean="0"/>
              <a:t>    Introduced </a:t>
            </a:r>
            <a:r>
              <a:rPr lang="en-US" sz="2000" dirty="0"/>
              <a:t>these practices in his </a:t>
            </a:r>
            <a:r>
              <a:rPr lang="en-US" sz="2000" dirty="0" smtClean="0"/>
              <a:t>Stanford Exploration </a:t>
            </a:r>
            <a:r>
              <a:rPr lang="en-US" sz="2000" dirty="0"/>
              <a:t>Project (SEP) lab </a:t>
            </a:r>
            <a:r>
              <a:rPr lang="en-US" sz="2000" dirty="0" smtClean="0"/>
              <a:t>     working on </a:t>
            </a:r>
            <a:r>
              <a:rPr lang="en-US" sz="2000" dirty="0"/>
              <a:t>geophysics research</a:t>
            </a:r>
            <a:r>
              <a:rPr lang="en-US" sz="2000" dirty="0" smtClean="0"/>
              <a:t>.</a:t>
            </a:r>
          </a:p>
          <a:p>
            <a:r>
              <a:rPr lang="en-US" b="1" dirty="0" err="1"/>
              <a:t>Buckheit</a:t>
            </a:r>
            <a:r>
              <a:rPr lang="en-US" b="1" dirty="0"/>
              <a:t> and </a:t>
            </a:r>
            <a:r>
              <a:rPr lang="en-US" b="1" dirty="0" err="1"/>
              <a:t>Donoho</a:t>
            </a:r>
            <a:r>
              <a:rPr lang="en-US" b="1" dirty="0"/>
              <a:t> </a:t>
            </a:r>
            <a:r>
              <a:rPr lang="en-US" dirty="0" smtClean="0"/>
              <a:t>(1995) at Stanford</a:t>
            </a:r>
          </a:p>
          <a:p>
            <a:pPr lvl="1">
              <a:spcBef>
                <a:spcPts val="0"/>
              </a:spcBef>
              <a:buFont typeface="Wingdings" panose="05000000000000000000" pitchFamily="2" charset="2"/>
              <a:buChar char="Ø"/>
            </a:pPr>
            <a:r>
              <a:rPr lang="en-US" sz="1600" dirty="0" smtClean="0"/>
              <a:t>    </a:t>
            </a:r>
            <a:r>
              <a:rPr lang="en-US" sz="2000" dirty="0" smtClean="0"/>
              <a:t>Applied RR to wavelet research using MATLAB.</a:t>
            </a:r>
          </a:p>
          <a:p>
            <a:pPr lvl="1">
              <a:spcBef>
                <a:spcPts val="0"/>
              </a:spcBef>
              <a:buFont typeface="Wingdings" panose="05000000000000000000" pitchFamily="2" charset="2"/>
              <a:buChar char="Ø"/>
            </a:pPr>
            <a:r>
              <a:rPr lang="en-US" sz="2000" dirty="0" smtClean="0"/>
              <a:t>   Developed </a:t>
            </a:r>
            <a:r>
              <a:rPr lang="en-US" sz="2000" dirty="0"/>
              <a:t>the </a:t>
            </a:r>
            <a:r>
              <a:rPr lang="en-US" sz="2000" dirty="0" err="1"/>
              <a:t>WaveLab</a:t>
            </a:r>
            <a:r>
              <a:rPr lang="en-US" sz="2000" dirty="0"/>
              <a:t> toolbox to reproduce </a:t>
            </a:r>
            <a:r>
              <a:rPr lang="en-US" sz="2000" dirty="0" smtClean="0"/>
              <a:t>the results </a:t>
            </a:r>
            <a:r>
              <a:rPr lang="en-US" sz="2000" dirty="0"/>
              <a:t>from a set of their </a:t>
            </a:r>
            <a:r>
              <a:rPr lang="en-US" sz="2000" dirty="0" smtClean="0"/>
              <a:t>publications.</a:t>
            </a:r>
            <a:endParaRPr lang="en-US" sz="2000" dirty="0"/>
          </a:p>
        </p:txBody>
      </p:sp>
      <p:pic>
        <p:nvPicPr>
          <p:cNvPr id="4" name="Picture 3"/>
          <p:cNvPicPr>
            <a:picLocks noChangeAspect="1"/>
          </p:cNvPicPr>
          <p:nvPr/>
        </p:nvPicPr>
        <p:blipFill>
          <a:blip r:embed="rId2"/>
          <a:stretch>
            <a:fillRect/>
          </a:stretch>
        </p:blipFill>
        <p:spPr>
          <a:xfrm>
            <a:off x="8174453" y="2249487"/>
            <a:ext cx="821911" cy="11271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Rectangle 4"/>
          <p:cNvSpPr/>
          <p:nvPr/>
        </p:nvSpPr>
        <p:spPr>
          <a:xfrm>
            <a:off x="372979" y="5916228"/>
            <a:ext cx="11109158" cy="646331"/>
          </a:xfrm>
          <a:prstGeom prst="rect">
            <a:avLst/>
          </a:prstGeom>
        </p:spPr>
        <p:txBody>
          <a:bodyPr wrap="square">
            <a:spAutoFit/>
          </a:bodyPr>
          <a:lstStyle/>
          <a:p>
            <a:r>
              <a:rPr lang="en-US" sz="1200" dirty="0"/>
              <a:t>Donald E. Knuth. Literate Programming. The Computer Journal, 27(2):97-l11, May 1984</a:t>
            </a:r>
            <a:r>
              <a:rPr lang="en-US" sz="1200" dirty="0" smtClean="0"/>
              <a:t>.</a:t>
            </a:r>
          </a:p>
          <a:p>
            <a:r>
              <a:rPr lang="en-US" sz="1200" dirty="0"/>
              <a:t>J. </a:t>
            </a:r>
            <a:r>
              <a:rPr lang="en-US" sz="1200" dirty="0" err="1"/>
              <a:t>Claerbout</a:t>
            </a:r>
            <a:r>
              <a:rPr lang="en-US" sz="1200" dirty="0"/>
              <a:t>, “Electronic documents give reproducible research a new meaning</a:t>
            </a:r>
            <a:r>
              <a:rPr lang="en-US" sz="1200" dirty="0" smtClean="0"/>
              <a:t>,” in </a:t>
            </a:r>
            <a:r>
              <a:rPr lang="en-US" sz="1200" dirty="0"/>
              <a:t>Proc. 62nd Ann. Int. Meeting of the Soc. of Exploration </a:t>
            </a:r>
            <a:r>
              <a:rPr lang="en-US" sz="1200" dirty="0" smtClean="0"/>
              <a:t>Geophysics,1992</a:t>
            </a:r>
            <a:r>
              <a:rPr lang="en-US" sz="1200" dirty="0"/>
              <a:t>, pp. 601–604</a:t>
            </a:r>
            <a:r>
              <a:rPr lang="en-US" sz="1200" dirty="0" smtClean="0"/>
              <a:t>.</a:t>
            </a:r>
          </a:p>
          <a:p>
            <a:r>
              <a:rPr lang="en-US" sz="1200" dirty="0"/>
              <a:t>J. B. </a:t>
            </a:r>
            <a:r>
              <a:rPr lang="en-US" sz="1200" dirty="0" err="1"/>
              <a:t>Buckheit</a:t>
            </a:r>
            <a:r>
              <a:rPr lang="en-US" sz="1200" dirty="0"/>
              <a:t> and D. L. </a:t>
            </a:r>
            <a:r>
              <a:rPr lang="en-US" sz="1200" dirty="0" err="1"/>
              <a:t>Donoho</a:t>
            </a:r>
            <a:r>
              <a:rPr lang="en-US" sz="1200" dirty="0"/>
              <a:t>. (1995). “</a:t>
            </a:r>
            <a:r>
              <a:rPr lang="en-US" sz="1200" dirty="0" err="1"/>
              <a:t>WaveLab</a:t>
            </a:r>
            <a:r>
              <a:rPr lang="en-US" sz="1200" dirty="0"/>
              <a:t> and reproducible research</a:t>
            </a:r>
            <a:r>
              <a:rPr lang="en-US" sz="1200" dirty="0" smtClean="0"/>
              <a:t>,” Dept</a:t>
            </a:r>
            <a:r>
              <a:rPr lang="en-US" sz="1200" dirty="0"/>
              <a:t>. of Statistics, Stanford Univ., Tech. Rep. 474.</a:t>
            </a:r>
          </a:p>
        </p:txBody>
      </p:sp>
      <p:pic>
        <p:nvPicPr>
          <p:cNvPr id="6" name="Picture 5"/>
          <p:cNvPicPr>
            <a:picLocks noChangeAspect="1"/>
          </p:cNvPicPr>
          <p:nvPr/>
        </p:nvPicPr>
        <p:blipFill rotWithShape="1">
          <a:blip r:embed="rId3"/>
          <a:srcRect l="64456" t="26316" r="26389" b="56908"/>
          <a:stretch/>
        </p:blipFill>
        <p:spPr>
          <a:xfrm>
            <a:off x="8174453" y="3486142"/>
            <a:ext cx="1058780" cy="10908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Rectangle 7"/>
          <p:cNvSpPr/>
          <p:nvPr/>
        </p:nvSpPr>
        <p:spPr>
          <a:xfrm>
            <a:off x="9268327" y="2244899"/>
            <a:ext cx="2630905" cy="1200329"/>
          </a:xfrm>
          <a:prstGeom prst="rect">
            <a:avLst/>
          </a:prstGeom>
          <a:solidFill>
            <a:schemeClr val="accent4">
              <a:lumMod val="20000"/>
              <a:lumOff val="80000"/>
            </a:schemeClr>
          </a:solidFill>
        </p:spPr>
        <p:txBody>
          <a:bodyPr wrap="square">
            <a:spAutoFit/>
          </a:bodyPr>
          <a:lstStyle/>
          <a:p>
            <a:r>
              <a:rPr lang="en-US" sz="1200" dirty="0"/>
              <a:t>“Instead of imagining that our main</a:t>
            </a:r>
          </a:p>
          <a:p>
            <a:r>
              <a:rPr lang="en-US" sz="1200" dirty="0"/>
              <a:t>task is to instruct a computer what to do, let us </a:t>
            </a:r>
            <a:r>
              <a:rPr lang="en-US" sz="1200" dirty="0" smtClean="0"/>
              <a:t>concentrate rather </a:t>
            </a:r>
            <a:r>
              <a:rPr lang="en-US" sz="1200" dirty="0"/>
              <a:t>on explaining to human beings what we want a computer</a:t>
            </a:r>
          </a:p>
          <a:p>
            <a:r>
              <a:rPr lang="en-US" sz="1200" dirty="0"/>
              <a:t>to do.”</a:t>
            </a:r>
          </a:p>
        </p:txBody>
      </p:sp>
      <p:cxnSp>
        <p:nvCxnSpPr>
          <p:cNvPr id="12" name="Straight Connector 11"/>
          <p:cNvCxnSpPr/>
          <p:nvPr/>
        </p:nvCxnSpPr>
        <p:spPr>
          <a:xfrm>
            <a:off x="156411" y="5787189"/>
            <a:ext cx="11742821" cy="24064"/>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rotWithShape="1">
          <a:blip r:embed="rId4"/>
          <a:srcRect l="7412" t="30175" r="67982" b="26667"/>
          <a:stretch/>
        </p:blipFill>
        <p:spPr>
          <a:xfrm>
            <a:off x="8139363" y="1047916"/>
            <a:ext cx="830179" cy="1092107"/>
          </a:xfrm>
          <a:prstGeom prst="rect">
            <a:avLst/>
          </a:prstGeom>
        </p:spPr>
      </p:pic>
      <p:sp>
        <p:nvSpPr>
          <p:cNvPr id="9" name="Slide Number Placeholder 8"/>
          <p:cNvSpPr>
            <a:spLocks noGrp="1"/>
          </p:cNvSpPr>
          <p:nvPr>
            <p:ph type="sldNum" sz="quarter" idx="12"/>
          </p:nvPr>
        </p:nvSpPr>
        <p:spPr/>
        <p:txBody>
          <a:bodyPr/>
          <a:lstStyle/>
          <a:p>
            <a:fld id="{4137E69C-260B-4B23-AF95-90B46B3DBAB8}" type="slidenum">
              <a:rPr lang="en-US" smtClean="0"/>
              <a:t>25</a:t>
            </a:fld>
            <a:endParaRPr lang="en-US"/>
          </a:p>
        </p:txBody>
      </p:sp>
    </p:spTree>
    <p:extLst>
      <p:ext uri="{BB962C8B-B14F-4D97-AF65-F5344CB8AC3E}">
        <p14:creationId xmlns:p14="http://schemas.microsoft.com/office/powerpoint/2010/main" val="17806976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37E69C-260B-4B23-AF95-90B46B3DBAB8}" type="slidenum">
              <a:rPr lang="en-US" smtClean="0"/>
              <a:t>26</a:t>
            </a:fld>
            <a:endParaRPr lang="en-US"/>
          </a:p>
        </p:txBody>
      </p:sp>
      <p:pic>
        <p:nvPicPr>
          <p:cNvPr id="5" name="Picture 3" descr="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7013" y="200103"/>
            <a:ext cx="7924419" cy="28387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63222" y="3549009"/>
            <a:ext cx="11161889" cy="2862323"/>
          </a:xfrm>
          <a:prstGeom prst="rect">
            <a:avLst/>
          </a:prstGeom>
        </p:spPr>
        <p:txBody>
          <a:bodyPr wrap="square">
            <a:spAutoFit/>
          </a:bodyPr>
          <a:lstStyle/>
          <a:p>
            <a:r>
              <a:rPr lang="en-US" b="1" dirty="0"/>
              <a:t>HTML</a:t>
            </a:r>
            <a:r>
              <a:rPr lang="en-US" dirty="0"/>
              <a:t> - </a:t>
            </a:r>
            <a:r>
              <a:rPr lang="en-US" dirty="0" err="1"/>
              <a:t>HyperText</a:t>
            </a:r>
            <a:r>
              <a:rPr lang="en-US" dirty="0"/>
              <a:t> Markup Language, used to create web pages. Developed in 1993</a:t>
            </a:r>
          </a:p>
          <a:p>
            <a:endParaRPr lang="en-US" dirty="0"/>
          </a:p>
          <a:p>
            <a:r>
              <a:rPr lang="en-US" b="1" dirty="0" err="1"/>
              <a:t>LaTeX</a:t>
            </a:r>
            <a:r>
              <a:rPr lang="en-US" dirty="0"/>
              <a:t> – a typesetting system for production of technical/scientific documentation, PDF output. Developed in 1994</a:t>
            </a:r>
          </a:p>
          <a:p>
            <a:endParaRPr lang="en-US" dirty="0"/>
          </a:p>
          <a:p>
            <a:r>
              <a:rPr lang="en-US" b="1" dirty="0" err="1"/>
              <a:t>Sweave</a:t>
            </a:r>
            <a:r>
              <a:rPr lang="en-US" dirty="0"/>
              <a:t> – a tool that allows embedding of the R code in </a:t>
            </a:r>
            <a:r>
              <a:rPr lang="en-US" dirty="0" err="1"/>
              <a:t>LaTeX</a:t>
            </a:r>
            <a:r>
              <a:rPr lang="en-US" dirty="0"/>
              <a:t> documents, PDF output. Developed in 2002</a:t>
            </a:r>
          </a:p>
          <a:p>
            <a:endParaRPr lang="en-US" dirty="0"/>
          </a:p>
          <a:p>
            <a:r>
              <a:rPr lang="en-US" b="1" dirty="0" err="1"/>
              <a:t>reStructuredText</a:t>
            </a:r>
            <a:r>
              <a:rPr lang="en-US" dirty="0"/>
              <a:t> - a markup syntax that plays well with Python and Sphinx documentation. Developed in 2002</a:t>
            </a:r>
          </a:p>
          <a:p>
            <a:endParaRPr lang="en-US" dirty="0"/>
          </a:p>
          <a:p>
            <a:r>
              <a:rPr lang="en-US" b="1" dirty="0"/>
              <a:t>Markdown</a:t>
            </a:r>
            <a:r>
              <a:rPr lang="en-US" dirty="0"/>
              <a:t> – a lightweight markup language for plain text formatting syntax. Easily converted to HTML. Developed in 2004</a:t>
            </a:r>
          </a:p>
        </p:txBody>
      </p:sp>
      <p:sp>
        <p:nvSpPr>
          <p:cNvPr id="3" name="TextBox 2"/>
          <p:cNvSpPr txBox="1"/>
          <p:nvPr/>
        </p:nvSpPr>
        <p:spPr>
          <a:xfrm>
            <a:off x="663222" y="3179677"/>
            <a:ext cx="4007556" cy="369332"/>
          </a:xfrm>
          <a:prstGeom prst="rect">
            <a:avLst/>
          </a:prstGeom>
          <a:noFill/>
        </p:spPr>
        <p:txBody>
          <a:bodyPr wrap="square" rtlCol="0">
            <a:spAutoFit/>
          </a:bodyPr>
          <a:lstStyle/>
          <a:p>
            <a:r>
              <a:rPr lang="en-US" b="1" dirty="0" smtClean="0"/>
              <a:t>Evolution of Literate Programming</a:t>
            </a:r>
            <a:endParaRPr lang="en-US" b="1" dirty="0"/>
          </a:p>
        </p:txBody>
      </p:sp>
    </p:spTree>
    <p:extLst>
      <p:ext uri="{BB962C8B-B14F-4D97-AF65-F5344CB8AC3E}">
        <p14:creationId xmlns:p14="http://schemas.microsoft.com/office/powerpoint/2010/main" val="32726234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0233"/>
            <a:ext cx="10515600" cy="846347"/>
          </a:xfrm>
          <a:solidFill>
            <a:schemeClr val="accent6">
              <a:lumMod val="40000"/>
              <a:lumOff val="60000"/>
            </a:schemeClr>
          </a:solidFill>
        </p:spPr>
        <p:txBody>
          <a:bodyPr/>
          <a:lstStyle/>
          <a:p>
            <a:pPr algn="ctr"/>
            <a:r>
              <a:rPr lang="en-US" b="1" dirty="0"/>
              <a:t>Literate Programming</a:t>
            </a:r>
          </a:p>
        </p:txBody>
      </p:sp>
      <p:sp>
        <p:nvSpPr>
          <p:cNvPr id="3" name="Content Placeholder 2"/>
          <p:cNvSpPr>
            <a:spLocks noGrp="1"/>
          </p:cNvSpPr>
          <p:nvPr>
            <p:ph idx="1"/>
          </p:nvPr>
        </p:nvSpPr>
        <p:spPr>
          <a:xfrm>
            <a:off x="838200" y="1525796"/>
            <a:ext cx="11353800" cy="4351338"/>
          </a:xfrm>
        </p:spPr>
        <p:txBody>
          <a:bodyPr>
            <a:normAutofit/>
          </a:bodyPr>
          <a:lstStyle/>
          <a:p>
            <a:r>
              <a:rPr lang="en-US" sz="3200" dirty="0" smtClean="0"/>
              <a:t>Literate programming can be a useful way to put text, code, data, output all in one document.</a:t>
            </a:r>
          </a:p>
          <a:p>
            <a:pPr lvl="0"/>
            <a:r>
              <a:rPr lang="en-US" sz="3200" dirty="0">
                <a:solidFill>
                  <a:prstClr val="black"/>
                </a:solidFill>
              </a:rPr>
              <a:t>Original  idea comes from </a:t>
            </a:r>
            <a:r>
              <a:rPr lang="en-US" sz="3200" b="1" dirty="0">
                <a:solidFill>
                  <a:prstClr val="black"/>
                </a:solidFill>
              </a:rPr>
              <a:t>Don Knuth</a:t>
            </a:r>
            <a:r>
              <a:rPr lang="en-US" sz="3200" dirty="0">
                <a:solidFill>
                  <a:prstClr val="black"/>
                </a:solidFill>
              </a:rPr>
              <a:t>.</a:t>
            </a:r>
          </a:p>
          <a:p>
            <a:pPr lvl="0"/>
            <a:r>
              <a:rPr lang="en-US" sz="3200" dirty="0">
                <a:solidFill>
                  <a:prstClr val="black"/>
                </a:solidFill>
              </a:rPr>
              <a:t>An article is a stream of </a:t>
            </a:r>
            <a:r>
              <a:rPr lang="en-US" sz="3200" b="1" dirty="0">
                <a:solidFill>
                  <a:prstClr val="black"/>
                </a:solidFill>
              </a:rPr>
              <a:t>text</a:t>
            </a:r>
            <a:r>
              <a:rPr lang="en-US" sz="3200" dirty="0">
                <a:solidFill>
                  <a:prstClr val="black"/>
                </a:solidFill>
              </a:rPr>
              <a:t> and </a:t>
            </a:r>
            <a:r>
              <a:rPr lang="en-US" sz="3200" b="1" dirty="0">
                <a:solidFill>
                  <a:prstClr val="black"/>
                </a:solidFill>
              </a:rPr>
              <a:t>code</a:t>
            </a:r>
            <a:r>
              <a:rPr lang="en-US" sz="3200" dirty="0">
                <a:solidFill>
                  <a:prstClr val="black"/>
                </a:solidFill>
              </a:rPr>
              <a:t>.</a:t>
            </a:r>
          </a:p>
          <a:p>
            <a:pPr lvl="0"/>
            <a:r>
              <a:rPr lang="en-US" sz="3200" dirty="0">
                <a:solidFill>
                  <a:prstClr val="black"/>
                </a:solidFill>
              </a:rPr>
              <a:t>Analysis code is divided into text and code “</a:t>
            </a:r>
            <a:r>
              <a:rPr lang="en-US" sz="3200" b="1" dirty="0">
                <a:solidFill>
                  <a:prstClr val="black"/>
                </a:solidFill>
              </a:rPr>
              <a:t>chunks</a:t>
            </a:r>
            <a:r>
              <a:rPr lang="en-US" sz="3200" dirty="0">
                <a:solidFill>
                  <a:prstClr val="black"/>
                </a:solidFill>
              </a:rPr>
              <a:t>”.</a:t>
            </a:r>
          </a:p>
          <a:p>
            <a:pPr lvl="0"/>
            <a:r>
              <a:rPr lang="fr-FR" sz="3200" dirty="0" err="1">
                <a:solidFill>
                  <a:prstClr val="black"/>
                </a:solidFill>
              </a:rPr>
              <a:t>Presentation</a:t>
            </a:r>
            <a:r>
              <a:rPr lang="fr-FR" sz="3200" dirty="0">
                <a:solidFill>
                  <a:prstClr val="black"/>
                </a:solidFill>
              </a:rPr>
              <a:t> code formats </a:t>
            </a:r>
            <a:r>
              <a:rPr lang="fr-FR" sz="3200" dirty="0" err="1">
                <a:solidFill>
                  <a:prstClr val="black"/>
                </a:solidFill>
              </a:rPr>
              <a:t>results</a:t>
            </a:r>
            <a:r>
              <a:rPr lang="fr-FR" sz="3200" dirty="0">
                <a:solidFill>
                  <a:prstClr val="black"/>
                </a:solidFill>
              </a:rPr>
              <a:t> (tables, figures, etc.)</a:t>
            </a:r>
          </a:p>
          <a:p>
            <a:pPr lvl="0"/>
            <a:r>
              <a:rPr lang="en-US" sz="3200" dirty="0">
                <a:solidFill>
                  <a:prstClr val="black"/>
                </a:solidFill>
              </a:rPr>
              <a:t>Article text explains what is going on.</a:t>
            </a:r>
          </a:p>
          <a:p>
            <a:endParaRPr lang="en-US" sz="3200" dirty="0"/>
          </a:p>
        </p:txBody>
      </p:sp>
      <p:sp>
        <p:nvSpPr>
          <p:cNvPr id="4" name="Slide Number Placeholder 3"/>
          <p:cNvSpPr>
            <a:spLocks noGrp="1"/>
          </p:cNvSpPr>
          <p:nvPr>
            <p:ph type="sldNum" sz="quarter" idx="12"/>
          </p:nvPr>
        </p:nvSpPr>
        <p:spPr/>
        <p:txBody>
          <a:bodyPr/>
          <a:lstStyle/>
          <a:p>
            <a:fld id="{4137E69C-260B-4B23-AF95-90B46B3DBAB8}" type="slidenum">
              <a:rPr lang="en-US" smtClean="0"/>
              <a:t>27</a:t>
            </a:fld>
            <a:endParaRPr lang="en-US"/>
          </a:p>
        </p:txBody>
      </p:sp>
    </p:spTree>
    <p:extLst>
      <p:ext uri="{BB962C8B-B14F-4D97-AF65-F5344CB8AC3E}">
        <p14:creationId xmlns:p14="http://schemas.microsoft.com/office/powerpoint/2010/main" val="2627506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8081" y="185764"/>
            <a:ext cx="10515600" cy="808950"/>
          </a:xfrm>
          <a:solidFill>
            <a:schemeClr val="accent6">
              <a:lumMod val="40000"/>
              <a:lumOff val="60000"/>
            </a:schemeClr>
          </a:solidFill>
        </p:spPr>
        <p:txBody>
          <a:bodyPr>
            <a:normAutofit/>
          </a:bodyPr>
          <a:lstStyle/>
          <a:p>
            <a:pPr algn="ctr"/>
            <a:r>
              <a:rPr lang="en-US" b="1" dirty="0" smtClean="0"/>
              <a:t>Literate Programming</a:t>
            </a:r>
            <a:endParaRPr lang="en-US" b="1" dirty="0"/>
          </a:p>
        </p:txBody>
      </p:sp>
      <p:sp>
        <p:nvSpPr>
          <p:cNvPr id="3" name="Content Placeholder 2"/>
          <p:cNvSpPr>
            <a:spLocks noGrp="1"/>
          </p:cNvSpPr>
          <p:nvPr>
            <p:ph idx="1"/>
          </p:nvPr>
        </p:nvSpPr>
        <p:spPr>
          <a:xfrm>
            <a:off x="184261" y="1384459"/>
            <a:ext cx="11573654" cy="4971891"/>
          </a:xfrm>
        </p:spPr>
        <p:txBody>
          <a:bodyPr>
            <a:normAutofit lnSpcReduction="10000"/>
          </a:bodyPr>
          <a:lstStyle/>
          <a:p>
            <a:pPr algn="just"/>
            <a:r>
              <a:rPr lang="en-US" sz="3600" dirty="0" smtClean="0"/>
              <a:t>Literate programs are </a:t>
            </a:r>
            <a:r>
              <a:rPr lang="en-US" sz="3600" b="1" dirty="0" smtClean="0"/>
              <a:t>weaved</a:t>
            </a:r>
            <a:r>
              <a:rPr lang="en-US" sz="3600" dirty="0" smtClean="0"/>
              <a:t> to produce human-­‐readable documents and </a:t>
            </a:r>
            <a:r>
              <a:rPr lang="en-US" sz="3600" b="1" dirty="0" smtClean="0"/>
              <a:t>tangled</a:t>
            </a:r>
            <a:r>
              <a:rPr lang="en-US" sz="3600" dirty="0" smtClean="0"/>
              <a:t> to produce machine-­‐readable documents.</a:t>
            </a:r>
          </a:p>
          <a:p>
            <a:pPr algn="just"/>
            <a:r>
              <a:rPr lang="en-US" sz="3600" dirty="0"/>
              <a:t>Literate programming is a general concept. We need:</a:t>
            </a:r>
          </a:p>
          <a:p>
            <a:pPr lvl="1" algn="just">
              <a:buFont typeface="Wingdings" panose="05000000000000000000" pitchFamily="2" charset="2"/>
              <a:buChar char="ü"/>
            </a:pPr>
            <a:r>
              <a:rPr lang="en-US" sz="3600" dirty="0"/>
              <a:t>A documentation language</a:t>
            </a:r>
          </a:p>
          <a:p>
            <a:pPr lvl="1" algn="just">
              <a:buFont typeface="Wingdings" panose="05000000000000000000" pitchFamily="2" charset="2"/>
              <a:buChar char="ü"/>
            </a:pPr>
            <a:r>
              <a:rPr lang="en-US" sz="3600" dirty="0"/>
              <a:t>A programming language</a:t>
            </a:r>
          </a:p>
          <a:p>
            <a:pPr algn="just"/>
            <a:r>
              <a:rPr lang="en-US" sz="3600" dirty="0"/>
              <a:t>The original </a:t>
            </a:r>
            <a:r>
              <a:rPr lang="en-US" sz="3600" b="1" dirty="0" err="1"/>
              <a:t>Sweave</a:t>
            </a:r>
            <a:r>
              <a:rPr lang="en-US" sz="3600" dirty="0"/>
              <a:t> system developed by Friedrich </a:t>
            </a:r>
            <a:r>
              <a:rPr lang="en-US" sz="3600" dirty="0" err="1"/>
              <a:t>Leisch</a:t>
            </a:r>
            <a:r>
              <a:rPr lang="en-US" sz="3600" dirty="0"/>
              <a:t> used </a:t>
            </a:r>
            <a:r>
              <a:rPr lang="en-US" sz="3600" dirty="0" err="1"/>
              <a:t>LaTeX</a:t>
            </a:r>
            <a:r>
              <a:rPr lang="en-US" sz="3600" dirty="0"/>
              <a:t> and R.</a:t>
            </a:r>
          </a:p>
          <a:p>
            <a:pPr algn="just"/>
            <a:r>
              <a:rPr lang="en-US" sz="3600" b="1" dirty="0" err="1"/>
              <a:t>Knitr</a:t>
            </a:r>
            <a:r>
              <a:rPr lang="en-US" sz="3600" dirty="0"/>
              <a:t> supports a variety of documentation languages.</a:t>
            </a:r>
          </a:p>
          <a:p>
            <a:pPr algn="just"/>
            <a:endParaRPr lang="en-US" dirty="0"/>
          </a:p>
        </p:txBody>
      </p:sp>
      <p:sp>
        <p:nvSpPr>
          <p:cNvPr id="4" name="Slide Number Placeholder 3"/>
          <p:cNvSpPr>
            <a:spLocks noGrp="1"/>
          </p:cNvSpPr>
          <p:nvPr>
            <p:ph type="sldNum" sz="quarter" idx="12"/>
          </p:nvPr>
        </p:nvSpPr>
        <p:spPr/>
        <p:txBody>
          <a:bodyPr/>
          <a:lstStyle/>
          <a:p>
            <a:fld id="{4137E69C-260B-4B23-AF95-90B46B3DBAB8}" type="slidenum">
              <a:rPr lang="en-US" smtClean="0"/>
              <a:t>28</a:t>
            </a:fld>
            <a:endParaRPr lang="en-US"/>
          </a:p>
        </p:txBody>
      </p:sp>
    </p:spTree>
    <p:extLst>
      <p:ext uri="{BB962C8B-B14F-4D97-AF65-F5344CB8AC3E}">
        <p14:creationId xmlns:p14="http://schemas.microsoft.com/office/powerpoint/2010/main" val="2275574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4891"/>
            <a:ext cx="10515600" cy="995779"/>
          </a:xfrm>
          <a:solidFill>
            <a:schemeClr val="accent6">
              <a:lumMod val="40000"/>
              <a:lumOff val="60000"/>
            </a:schemeClr>
          </a:solidFill>
        </p:spPr>
        <p:txBody>
          <a:bodyPr/>
          <a:lstStyle/>
          <a:p>
            <a:pPr algn="ctr"/>
            <a:r>
              <a:rPr lang="en-US" b="1" dirty="0"/>
              <a:t>Literate </a:t>
            </a:r>
            <a:r>
              <a:rPr lang="en-US" b="1" dirty="0" smtClean="0"/>
              <a:t>Programming: Pros</a:t>
            </a:r>
            <a:endParaRPr lang="en-US" b="1" dirty="0"/>
          </a:p>
        </p:txBody>
      </p:sp>
      <p:sp>
        <p:nvSpPr>
          <p:cNvPr id="3" name="Content Placeholder 2"/>
          <p:cNvSpPr>
            <a:spLocks noGrp="1"/>
          </p:cNvSpPr>
          <p:nvPr>
            <p:ph idx="1"/>
          </p:nvPr>
        </p:nvSpPr>
        <p:spPr>
          <a:xfrm>
            <a:off x="616470" y="1160670"/>
            <a:ext cx="10959060" cy="5030787"/>
          </a:xfrm>
        </p:spPr>
        <p:txBody>
          <a:bodyPr>
            <a:noAutofit/>
          </a:bodyPr>
          <a:lstStyle/>
          <a:p>
            <a:pPr marL="0" indent="0">
              <a:buNone/>
            </a:pPr>
            <a:r>
              <a:rPr lang="en-US" sz="3200" b="1" dirty="0" smtClean="0"/>
              <a:t>The Pros</a:t>
            </a:r>
          </a:p>
          <a:p>
            <a:r>
              <a:rPr lang="en-US" sz="3200" dirty="0" smtClean="0"/>
              <a:t>Text and code all in one place, logical order.</a:t>
            </a:r>
          </a:p>
          <a:p>
            <a:r>
              <a:rPr lang="en-US" sz="3200" dirty="0"/>
              <a:t>Data</a:t>
            </a:r>
            <a:r>
              <a:rPr lang="en-US" sz="3200" dirty="0" smtClean="0"/>
              <a:t>, results automatically updated to reflect external changes.</a:t>
            </a:r>
          </a:p>
          <a:p>
            <a:pPr algn="just"/>
            <a:r>
              <a:rPr lang="en-US" sz="3200" dirty="0" smtClean="0"/>
              <a:t>Code is live-</a:t>
            </a:r>
            <a:r>
              <a:rPr lang="en-US" sz="3200" dirty="0"/>
              <a:t>-‐--‐</a:t>
            </a:r>
            <a:r>
              <a:rPr lang="en-US" sz="3200" dirty="0" smtClean="0"/>
              <a:t>automatic “regression test” when building  a document</a:t>
            </a:r>
          </a:p>
          <a:p>
            <a:pPr marL="0" indent="0">
              <a:buNone/>
            </a:pPr>
            <a:r>
              <a:rPr lang="en-US" sz="3200" b="1" dirty="0" smtClean="0"/>
              <a:t>The Cons</a:t>
            </a:r>
          </a:p>
          <a:p>
            <a:pPr algn="just"/>
            <a:r>
              <a:rPr lang="en-US" sz="3200" dirty="0" smtClean="0"/>
              <a:t>Text and code all in  one place; can make documents difficult to read, especially if there is a lot of code.</a:t>
            </a:r>
          </a:p>
          <a:p>
            <a:pPr algn="just"/>
            <a:r>
              <a:rPr lang="en-US" sz="3200" dirty="0" smtClean="0"/>
              <a:t>Can substantially slow down processing of documents (although there are tools to help).</a:t>
            </a:r>
            <a:endParaRPr lang="en-US" sz="3200" dirty="0"/>
          </a:p>
        </p:txBody>
      </p:sp>
      <p:sp>
        <p:nvSpPr>
          <p:cNvPr id="4" name="Slide Number Placeholder 3"/>
          <p:cNvSpPr>
            <a:spLocks noGrp="1"/>
          </p:cNvSpPr>
          <p:nvPr>
            <p:ph type="sldNum" sz="quarter" idx="12"/>
          </p:nvPr>
        </p:nvSpPr>
        <p:spPr/>
        <p:txBody>
          <a:bodyPr/>
          <a:lstStyle/>
          <a:p>
            <a:fld id="{4137E69C-260B-4B23-AF95-90B46B3DBAB8}" type="slidenum">
              <a:rPr lang="en-US" smtClean="0"/>
              <a:t>29</a:t>
            </a:fld>
            <a:endParaRPr lang="en-US"/>
          </a:p>
        </p:txBody>
      </p:sp>
    </p:spTree>
    <p:extLst>
      <p:ext uri="{BB962C8B-B14F-4D97-AF65-F5344CB8AC3E}">
        <p14:creationId xmlns:p14="http://schemas.microsoft.com/office/powerpoint/2010/main" val="2520450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2777" y="153398"/>
            <a:ext cx="9475742" cy="4851579"/>
          </a:xfrm>
          <a:prstGeom prst="rect">
            <a:avLst/>
          </a:prstGeom>
        </p:spPr>
      </p:pic>
      <p:sp>
        <p:nvSpPr>
          <p:cNvPr id="4" name="Rectangle 3"/>
          <p:cNvSpPr/>
          <p:nvPr/>
        </p:nvSpPr>
        <p:spPr>
          <a:xfrm>
            <a:off x="6250285" y="153398"/>
            <a:ext cx="4952994" cy="830997"/>
          </a:xfrm>
          <a:prstGeom prst="rect">
            <a:avLst/>
          </a:prstGeom>
          <a:solidFill>
            <a:schemeClr val="accent6">
              <a:lumMod val="40000"/>
              <a:lumOff val="60000"/>
            </a:schemeClr>
          </a:solidFill>
        </p:spPr>
        <p:txBody>
          <a:bodyPr wrap="square">
            <a:spAutoFit/>
          </a:bodyPr>
          <a:lstStyle/>
          <a:p>
            <a:r>
              <a:rPr lang="en-US" sz="2400" dirty="0" smtClean="0"/>
              <a:t>Out of 18 microarray papers, results</a:t>
            </a:r>
          </a:p>
          <a:p>
            <a:r>
              <a:rPr lang="en-US" sz="2400" dirty="0" smtClean="0"/>
              <a:t>from 10 could not be reproduced</a:t>
            </a:r>
            <a:endParaRPr lang="en-US" sz="2400" dirty="0"/>
          </a:p>
        </p:txBody>
      </p:sp>
      <p:pic>
        <p:nvPicPr>
          <p:cNvPr id="5" name="Picture 4"/>
          <p:cNvPicPr>
            <a:picLocks noChangeAspect="1"/>
          </p:cNvPicPr>
          <p:nvPr/>
        </p:nvPicPr>
        <p:blipFill>
          <a:blip r:embed="rId3"/>
          <a:stretch>
            <a:fillRect/>
          </a:stretch>
        </p:blipFill>
        <p:spPr>
          <a:xfrm>
            <a:off x="461240" y="4917320"/>
            <a:ext cx="10905455" cy="1826313"/>
          </a:xfrm>
          <a:prstGeom prst="rect">
            <a:avLst/>
          </a:prstGeom>
        </p:spPr>
      </p:pic>
      <p:sp>
        <p:nvSpPr>
          <p:cNvPr id="2" name="Slide Number Placeholder 1"/>
          <p:cNvSpPr>
            <a:spLocks noGrp="1"/>
          </p:cNvSpPr>
          <p:nvPr>
            <p:ph type="sldNum" sz="quarter" idx="12"/>
          </p:nvPr>
        </p:nvSpPr>
        <p:spPr/>
        <p:txBody>
          <a:bodyPr/>
          <a:lstStyle/>
          <a:p>
            <a:fld id="{4137E69C-260B-4B23-AF95-90B46B3DBAB8}" type="slidenum">
              <a:rPr lang="en-US" smtClean="0"/>
              <a:t>3</a:t>
            </a:fld>
            <a:endParaRPr lang="en-US"/>
          </a:p>
        </p:txBody>
      </p:sp>
    </p:spTree>
    <p:extLst>
      <p:ext uri="{BB962C8B-B14F-4D97-AF65-F5344CB8AC3E}">
        <p14:creationId xmlns:p14="http://schemas.microsoft.com/office/powerpoint/2010/main" val="13267918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8999"/>
          </a:xfrm>
          <a:solidFill>
            <a:schemeClr val="accent6">
              <a:lumMod val="40000"/>
              <a:lumOff val="60000"/>
            </a:schemeClr>
          </a:solidFill>
        </p:spPr>
        <p:txBody>
          <a:bodyPr>
            <a:normAutofit/>
          </a:bodyPr>
          <a:lstStyle/>
          <a:p>
            <a:pPr algn="ctr"/>
            <a:r>
              <a:rPr lang="en-US" dirty="0" smtClean="0">
                <a:latin typeface="+mn-lt"/>
              </a:rPr>
              <a:t>How Do I Make My Work Reproducible?</a:t>
            </a:r>
            <a:endParaRPr lang="en-US" dirty="0">
              <a:latin typeface="+mn-lt"/>
            </a:endParaRPr>
          </a:p>
        </p:txBody>
      </p:sp>
      <p:sp>
        <p:nvSpPr>
          <p:cNvPr id="4" name="Slide Number Placeholder 3"/>
          <p:cNvSpPr>
            <a:spLocks noGrp="1"/>
          </p:cNvSpPr>
          <p:nvPr>
            <p:ph type="sldNum" sz="quarter" idx="12"/>
          </p:nvPr>
        </p:nvSpPr>
        <p:spPr/>
        <p:txBody>
          <a:bodyPr/>
          <a:lstStyle/>
          <a:p>
            <a:fld id="{4137E69C-260B-4B23-AF95-90B46B3DBAB8}" type="slidenum">
              <a:rPr lang="en-US" smtClean="0"/>
              <a:t>30</a:t>
            </a:fld>
            <a:endParaRPr lang="en-US"/>
          </a:p>
        </p:txBody>
      </p:sp>
      <p:pic>
        <p:nvPicPr>
          <p:cNvPr id="5" name="Picture 4"/>
          <p:cNvPicPr>
            <a:picLocks noChangeAspect="1"/>
          </p:cNvPicPr>
          <p:nvPr/>
        </p:nvPicPr>
        <p:blipFill rotWithShape="1">
          <a:blip r:embed="rId2"/>
          <a:srcRect l="19622" t="42934" r="36610" b="23105"/>
          <a:stretch/>
        </p:blipFill>
        <p:spPr>
          <a:xfrm>
            <a:off x="1327870" y="1924388"/>
            <a:ext cx="9458951" cy="4126512"/>
          </a:xfrm>
          <a:prstGeom prst="rect">
            <a:avLst/>
          </a:prstGeom>
        </p:spPr>
      </p:pic>
    </p:spTree>
    <p:extLst>
      <p:ext uri="{BB962C8B-B14F-4D97-AF65-F5344CB8AC3E}">
        <p14:creationId xmlns:p14="http://schemas.microsoft.com/office/powerpoint/2010/main" val="32172121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37E69C-260B-4B23-AF95-90B46B3DBAB8}" type="slidenum">
              <a:rPr lang="en-US" smtClean="0"/>
              <a:t>31</a:t>
            </a:fld>
            <a:endParaRPr lang="en-US"/>
          </a:p>
        </p:txBody>
      </p:sp>
      <p:pic>
        <p:nvPicPr>
          <p:cNvPr id="5" name="Picture 4"/>
          <p:cNvPicPr>
            <a:picLocks noChangeAspect="1"/>
          </p:cNvPicPr>
          <p:nvPr/>
        </p:nvPicPr>
        <p:blipFill rotWithShape="1">
          <a:blip r:embed="rId3"/>
          <a:srcRect l="19393" t="34416" r="34802" b="21875"/>
          <a:stretch/>
        </p:blipFill>
        <p:spPr>
          <a:xfrm>
            <a:off x="367259" y="166386"/>
            <a:ext cx="6128331" cy="3287862"/>
          </a:xfrm>
          <a:prstGeom prst="rect">
            <a:avLst/>
          </a:prstGeom>
          <a:ln>
            <a:solidFill>
              <a:schemeClr val="accent3"/>
            </a:solidFill>
          </a:ln>
        </p:spPr>
      </p:pic>
      <p:pic>
        <p:nvPicPr>
          <p:cNvPr id="2" name="Picture 1"/>
          <p:cNvPicPr>
            <a:picLocks noChangeAspect="1"/>
          </p:cNvPicPr>
          <p:nvPr/>
        </p:nvPicPr>
        <p:blipFill rotWithShape="1">
          <a:blip r:embed="rId4"/>
          <a:srcRect l="21005" t="35092" r="37980" b="26793"/>
          <a:stretch/>
        </p:blipFill>
        <p:spPr>
          <a:xfrm>
            <a:off x="392605" y="3602850"/>
            <a:ext cx="5723383" cy="2990306"/>
          </a:xfrm>
          <a:prstGeom prst="rect">
            <a:avLst/>
          </a:prstGeom>
          <a:ln>
            <a:solidFill>
              <a:schemeClr val="bg2"/>
            </a:solidFill>
          </a:ln>
        </p:spPr>
      </p:pic>
      <p:pic>
        <p:nvPicPr>
          <p:cNvPr id="3" name="Picture 2"/>
          <p:cNvPicPr>
            <a:picLocks noChangeAspect="1"/>
          </p:cNvPicPr>
          <p:nvPr/>
        </p:nvPicPr>
        <p:blipFill rotWithShape="1">
          <a:blip r:embed="rId5"/>
          <a:srcRect l="21236" t="36117" r="38671" b="39293"/>
          <a:stretch/>
        </p:blipFill>
        <p:spPr>
          <a:xfrm>
            <a:off x="6390659" y="4198593"/>
            <a:ext cx="5216577" cy="1798820"/>
          </a:xfrm>
          <a:prstGeom prst="rect">
            <a:avLst/>
          </a:prstGeom>
          <a:ln>
            <a:solidFill>
              <a:schemeClr val="bg2">
                <a:lumMod val="90000"/>
              </a:schemeClr>
            </a:solidFill>
          </a:ln>
        </p:spPr>
      </p:pic>
      <p:pic>
        <p:nvPicPr>
          <p:cNvPr id="6" name="Picture 5"/>
          <p:cNvPicPr>
            <a:picLocks noChangeAspect="1"/>
          </p:cNvPicPr>
          <p:nvPr/>
        </p:nvPicPr>
        <p:blipFill rotWithShape="1">
          <a:blip r:embed="rId6"/>
          <a:srcRect l="18701" t="35707" r="36597" b="19826"/>
          <a:stretch/>
        </p:blipFill>
        <p:spPr>
          <a:xfrm>
            <a:off x="6652985" y="287688"/>
            <a:ext cx="5111646" cy="2858833"/>
          </a:xfrm>
          <a:prstGeom prst="rect">
            <a:avLst/>
          </a:prstGeom>
        </p:spPr>
      </p:pic>
    </p:spTree>
    <p:extLst>
      <p:ext uri="{BB962C8B-B14F-4D97-AF65-F5344CB8AC3E}">
        <p14:creationId xmlns:p14="http://schemas.microsoft.com/office/powerpoint/2010/main" val="41369117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137E69C-260B-4B23-AF95-90B46B3DBAB8}" type="slidenum">
              <a:rPr lang="en-US" smtClean="0"/>
              <a:t>32</a:t>
            </a:fld>
            <a:endParaRPr lang="en-US"/>
          </a:p>
        </p:txBody>
      </p:sp>
      <p:pic>
        <p:nvPicPr>
          <p:cNvPr id="3" name="Picture 2"/>
          <p:cNvPicPr>
            <a:picLocks noChangeAspect="1"/>
          </p:cNvPicPr>
          <p:nvPr/>
        </p:nvPicPr>
        <p:blipFill rotWithShape="1">
          <a:blip r:embed="rId2"/>
          <a:srcRect l="18817" t="35297" r="36712" b="21055"/>
          <a:stretch/>
        </p:blipFill>
        <p:spPr>
          <a:xfrm>
            <a:off x="209863" y="119921"/>
            <a:ext cx="5786204" cy="3192905"/>
          </a:xfrm>
          <a:prstGeom prst="rect">
            <a:avLst/>
          </a:prstGeom>
        </p:spPr>
      </p:pic>
      <p:pic>
        <p:nvPicPr>
          <p:cNvPr id="4" name="Picture 3"/>
          <p:cNvPicPr>
            <a:picLocks noChangeAspect="1"/>
          </p:cNvPicPr>
          <p:nvPr/>
        </p:nvPicPr>
        <p:blipFill rotWithShape="1">
          <a:blip r:embed="rId3"/>
          <a:srcRect l="20314" t="43289" r="35676" b="21670"/>
          <a:stretch/>
        </p:blipFill>
        <p:spPr>
          <a:xfrm>
            <a:off x="404733" y="3607433"/>
            <a:ext cx="5726243" cy="2563318"/>
          </a:xfrm>
          <a:prstGeom prst="rect">
            <a:avLst/>
          </a:prstGeom>
        </p:spPr>
      </p:pic>
      <p:pic>
        <p:nvPicPr>
          <p:cNvPr id="5" name="Picture 4"/>
          <p:cNvPicPr>
            <a:picLocks noChangeAspect="1"/>
          </p:cNvPicPr>
          <p:nvPr/>
        </p:nvPicPr>
        <p:blipFill rotWithShape="1">
          <a:blip r:embed="rId4"/>
          <a:srcRect l="19047" t="36731" r="34062" b="21260"/>
          <a:stretch/>
        </p:blipFill>
        <p:spPr>
          <a:xfrm>
            <a:off x="6091004" y="387146"/>
            <a:ext cx="6100996" cy="3072984"/>
          </a:xfrm>
          <a:prstGeom prst="rect">
            <a:avLst/>
          </a:prstGeom>
        </p:spPr>
      </p:pic>
      <p:pic>
        <p:nvPicPr>
          <p:cNvPr id="6" name="Picture 5"/>
          <p:cNvPicPr>
            <a:picLocks noChangeAspect="1"/>
          </p:cNvPicPr>
          <p:nvPr/>
        </p:nvPicPr>
        <p:blipFill rotWithShape="1">
          <a:blip r:embed="rId5"/>
          <a:srcRect l="22503" t="35706" r="37634" b="23514"/>
          <a:stretch/>
        </p:blipFill>
        <p:spPr>
          <a:xfrm>
            <a:off x="6548204" y="3610113"/>
            <a:ext cx="5186595" cy="2983043"/>
          </a:xfrm>
          <a:prstGeom prst="rect">
            <a:avLst/>
          </a:prstGeom>
        </p:spPr>
      </p:pic>
    </p:spTree>
    <p:extLst>
      <p:ext uri="{BB962C8B-B14F-4D97-AF65-F5344CB8AC3E}">
        <p14:creationId xmlns:p14="http://schemas.microsoft.com/office/powerpoint/2010/main" val="42713962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137E69C-260B-4B23-AF95-90B46B3DBAB8}" type="slidenum">
              <a:rPr lang="en-US" smtClean="0"/>
              <a:t>33</a:t>
            </a:fld>
            <a:endParaRPr lang="en-US"/>
          </a:p>
        </p:txBody>
      </p:sp>
      <p:pic>
        <p:nvPicPr>
          <p:cNvPr id="3" name="Picture 2"/>
          <p:cNvPicPr>
            <a:picLocks noChangeAspect="1"/>
          </p:cNvPicPr>
          <p:nvPr/>
        </p:nvPicPr>
        <p:blipFill rotWithShape="1">
          <a:blip r:embed="rId2"/>
          <a:srcRect l="17318" t="35502" r="34984" b="20851"/>
          <a:stretch/>
        </p:blipFill>
        <p:spPr>
          <a:xfrm>
            <a:off x="1514007" y="479687"/>
            <a:ext cx="8504272" cy="4375386"/>
          </a:xfrm>
          <a:prstGeom prst="rect">
            <a:avLst/>
          </a:prstGeom>
        </p:spPr>
      </p:pic>
      <p:pic>
        <p:nvPicPr>
          <p:cNvPr id="4" name="Picture 3"/>
          <p:cNvPicPr>
            <a:picLocks noChangeAspect="1"/>
          </p:cNvPicPr>
          <p:nvPr/>
        </p:nvPicPr>
        <p:blipFill rotWithShape="1">
          <a:blip r:embed="rId3"/>
          <a:srcRect l="20775" t="35092" r="37980" b="29047"/>
          <a:stretch/>
        </p:blipFill>
        <p:spPr>
          <a:xfrm>
            <a:off x="574475" y="4426559"/>
            <a:ext cx="4432240" cy="2166597"/>
          </a:xfrm>
          <a:prstGeom prst="rect">
            <a:avLst/>
          </a:prstGeom>
          <a:ln>
            <a:solidFill>
              <a:schemeClr val="accent5"/>
            </a:solidFill>
          </a:ln>
        </p:spPr>
      </p:pic>
    </p:spTree>
    <p:extLst>
      <p:ext uri="{BB962C8B-B14F-4D97-AF65-F5344CB8AC3E}">
        <p14:creationId xmlns:p14="http://schemas.microsoft.com/office/powerpoint/2010/main" val="434096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137E69C-260B-4B23-AF95-90B46B3DBAB8}" type="slidenum">
              <a:rPr lang="en-US" smtClean="0"/>
              <a:t>34</a:t>
            </a:fld>
            <a:endParaRPr lang="en-US"/>
          </a:p>
        </p:txBody>
      </p:sp>
      <p:pic>
        <p:nvPicPr>
          <p:cNvPr id="3" name="Picture 2"/>
          <p:cNvPicPr>
            <a:picLocks noChangeAspect="1"/>
          </p:cNvPicPr>
          <p:nvPr/>
        </p:nvPicPr>
        <p:blipFill rotWithShape="1">
          <a:blip r:embed="rId2"/>
          <a:srcRect l="20544" t="32018" r="36482" b="21260"/>
          <a:stretch/>
        </p:blipFill>
        <p:spPr>
          <a:xfrm>
            <a:off x="1358961" y="541735"/>
            <a:ext cx="9266419" cy="5664193"/>
          </a:xfrm>
          <a:prstGeom prst="rect">
            <a:avLst/>
          </a:prstGeom>
        </p:spPr>
      </p:pic>
    </p:spTree>
    <p:extLst>
      <p:ext uri="{BB962C8B-B14F-4D97-AF65-F5344CB8AC3E}">
        <p14:creationId xmlns:p14="http://schemas.microsoft.com/office/powerpoint/2010/main" val="207450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137E69C-260B-4B23-AF95-90B46B3DBAB8}" type="slidenum">
              <a:rPr lang="en-US" smtClean="0"/>
              <a:t>35</a:t>
            </a:fld>
            <a:endParaRPr lang="en-US"/>
          </a:p>
        </p:txBody>
      </p:sp>
      <p:pic>
        <p:nvPicPr>
          <p:cNvPr id="3" name="Picture 2"/>
          <p:cNvPicPr>
            <a:picLocks noChangeAspect="1"/>
          </p:cNvPicPr>
          <p:nvPr/>
        </p:nvPicPr>
        <p:blipFill rotWithShape="1">
          <a:blip r:embed="rId2"/>
          <a:srcRect l="21581" t="35297" r="37864" b="23514"/>
          <a:stretch/>
        </p:blipFill>
        <p:spPr>
          <a:xfrm>
            <a:off x="454574" y="239842"/>
            <a:ext cx="6300345" cy="3597640"/>
          </a:xfrm>
          <a:prstGeom prst="rect">
            <a:avLst/>
          </a:prstGeom>
        </p:spPr>
      </p:pic>
      <p:pic>
        <p:nvPicPr>
          <p:cNvPr id="4" name="Picture 3"/>
          <p:cNvPicPr>
            <a:picLocks noChangeAspect="1"/>
          </p:cNvPicPr>
          <p:nvPr/>
        </p:nvPicPr>
        <p:blipFill rotWithShape="1">
          <a:blip r:embed="rId3"/>
          <a:srcRect l="25383" t="35502" r="40399" b="23514"/>
          <a:stretch/>
        </p:blipFill>
        <p:spPr>
          <a:xfrm>
            <a:off x="6927306" y="3112757"/>
            <a:ext cx="4897287" cy="3297837"/>
          </a:xfrm>
          <a:prstGeom prst="rect">
            <a:avLst/>
          </a:prstGeom>
        </p:spPr>
      </p:pic>
    </p:spTree>
    <p:extLst>
      <p:ext uri="{BB962C8B-B14F-4D97-AF65-F5344CB8AC3E}">
        <p14:creationId xmlns:p14="http://schemas.microsoft.com/office/powerpoint/2010/main" val="2919602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137E69C-260B-4B23-AF95-90B46B3DBAB8}" type="slidenum">
              <a:rPr lang="en-US" smtClean="0"/>
              <a:t>36</a:t>
            </a:fld>
            <a:endParaRPr lang="en-US"/>
          </a:p>
        </p:txBody>
      </p:sp>
      <p:pic>
        <p:nvPicPr>
          <p:cNvPr id="3" name="Picture 2"/>
          <p:cNvPicPr>
            <a:picLocks noChangeAspect="1"/>
          </p:cNvPicPr>
          <p:nvPr/>
        </p:nvPicPr>
        <p:blipFill rotWithShape="1">
          <a:blip r:embed="rId2"/>
          <a:srcRect l="19162" t="34682" r="32910" b="23924"/>
          <a:stretch/>
        </p:blipFill>
        <p:spPr>
          <a:xfrm>
            <a:off x="494675" y="314793"/>
            <a:ext cx="7038549" cy="3417758"/>
          </a:xfrm>
          <a:prstGeom prst="rect">
            <a:avLst/>
          </a:prstGeom>
        </p:spPr>
      </p:pic>
      <p:pic>
        <p:nvPicPr>
          <p:cNvPr id="4" name="Picture 3"/>
          <p:cNvPicPr>
            <a:picLocks noChangeAspect="1"/>
          </p:cNvPicPr>
          <p:nvPr/>
        </p:nvPicPr>
        <p:blipFill rotWithShape="1">
          <a:blip r:embed="rId3"/>
          <a:srcRect l="20199" t="34478" r="35330" b="31506"/>
          <a:stretch/>
        </p:blipFill>
        <p:spPr>
          <a:xfrm>
            <a:off x="2533338" y="3732551"/>
            <a:ext cx="6490742" cy="2791356"/>
          </a:xfrm>
          <a:prstGeom prst="rect">
            <a:avLst/>
          </a:prstGeom>
        </p:spPr>
      </p:pic>
    </p:spTree>
    <p:extLst>
      <p:ext uri="{BB962C8B-B14F-4D97-AF65-F5344CB8AC3E}">
        <p14:creationId xmlns:p14="http://schemas.microsoft.com/office/powerpoint/2010/main" val="1385598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137E69C-260B-4B23-AF95-90B46B3DBAB8}" type="slidenum">
              <a:rPr lang="en-US" smtClean="0"/>
              <a:t>37</a:t>
            </a:fld>
            <a:endParaRPr lang="en-US"/>
          </a:p>
        </p:txBody>
      </p:sp>
      <p:pic>
        <p:nvPicPr>
          <p:cNvPr id="3" name="Picture 2"/>
          <p:cNvPicPr>
            <a:picLocks noChangeAspect="1"/>
          </p:cNvPicPr>
          <p:nvPr/>
        </p:nvPicPr>
        <p:blipFill rotWithShape="1">
          <a:blip r:embed="rId2"/>
          <a:srcRect l="19508" t="36117" r="34408" b="24949"/>
          <a:stretch/>
        </p:blipFill>
        <p:spPr>
          <a:xfrm>
            <a:off x="2263513" y="245536"/>
            <a:ext cx="6910466" cy="3282472"/>
          </a:xfrm>
          <a:prstGeom prst="rect">
            <a:avLst/>
          </a:prstGeom>
          <a:ln>
            <a:solidFill>
              <a:schemeClr val="accent5"/>
            </a:solidFill>
          </a:ln>
        </p:spPr>
      </p:pic>
      <p:pic>
        <p:nvPicPr>
          <p:cNvPr id="4" name="Picture 3"/>
          <p:cNvPicPr>
            <a:picLocks noChangeAspect="1"/>
          </p:cNvPicPr>
          <p:nvPr/>
        </p:nvPicPr>
        <p:blipFill rotWithShape="1">
          <a:blip r:embed="rId3"/>
          <a:srcRect l="20775" t="35912" r="35215" b="32530"/>
          <a:stretch/>
        </p:blipFill>
        <p:spPr>
          <a:xfrm>
            <a:off x="2263513" y="3710571"/>
            <a:ext cx="7150309" cy="2882585"/>
          </a:xfrm>
          <a:prstGeom prst="rect">
            <a:avLst/>
          </a:prstGeom>
          <a:ln>
            <a:solidFill>
              <a:schemeClr val="accent5"/>
            </a:solidFill>
          </a:ln>
        </p:spPr>
      </p:pic>
    </p:spTree>
    <p:extLst>
      <p:ext uri="{BB962C8B-B14F-4D97-AF65-F5344CB8AC3E}">
        <p14:creationId xmlns:p14="http://schemas.microsoft.com/office/powerpoint/2010/main" val="19066619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137E69C-260B-4B23-AF95-90B46B3DBAB8}" type="slidenum">
              <a:rPr lang="en-US" smtClean="0"/>
              <a:t>38</a:t>
            </a:fld>
            <a:endParaRPr lang="en-US"/>
          </a:p>
        </p:txBody>
      </p:sp>
      <p:pic>
        <p:nvPicPr>
          <p:cNvPr id="3" name="Picture 2"/>
          <p:cNvPicPr>
            <a:picLocks noChangeAspect="1"/>
          </p:cNvPicPr>
          <p:nvPr/>
        </p:nvPicPr>
        <p:blipFill rotWithShape="1">
          <a:blip r:embed="rId2"/>
          <a:srcRect l="23194" t="36322" r="37634" b="19211"/>
          <a:stretch/>
        </p:blipFill>
        <p:spPr>
          <a:xfrm>
            <a:off x="0" y="295704"/>
            <a:ext cx="5831173" cy="3721661"/>
          </a:xfrm>
          <a:prstGeom prst="rect">
            <a:avLst/>
          </a:prstGeom>
        </p:spPr>
      </p:pic>
      <p:pic>
        <p:nvPicPr>
          <p:cNvPr id="4" name="Picture 3"/>
          <p:cNvPicPr>
            <a:picLocks noChangeAspect="1"/>
          </p:cNvPicPr>
          <p:nvPr/>
        </p:nvPicPr>
        <p:blipFill rotWithShape="1">
          <a:blip r:embed="rId3"/>
          <a:srcRect l="22387" t="35912" r="33372" b="19620"/>
          <a:stretch/>
        </p:blipFill>
        <p:spPr>
          <a:xfrm>
            <a:off x="5831173" y="408130"/>
            <a:ext cx="6187897" cy="3496807"/>
          </a:xfrm>
          <a:prstGeom prst="rect">
            <a:avLst/>
          </a:prstGeom>
        </p:spPr>
      </p:pic>
      <p:pic>
        <p:nvPicPr>
          <p:cNvPr id="5" name="Picture 4"/>
          <p:cNvPicPr>
            <a:picLocks noChangeAspect="1"/>
          </p:cNvPicPr>
          <p:nvPr/>
        </p:nvPicPr>
        <p:blipFill rotWithShape="1">
          <a:blip r:embed="rId4"/>
          <a:srcRect l="25268" t="36117" r="40745" b="19006"/>
          <a:stretch/>
        </p:blipFill>
        <p:spPr>
          <a:xfrm>
            <a:off x="6400799" y="3403848"/>
            <a:ext cx="4542021" cy="3371872"/>
          </a:xfrm>
          <a:prstGeom prst="rect">
            <a:avLst/>
          </a:prstGeom>
          <a:ln>
            <a:solidFill>
              <a:schemeClr val="accent1"/>
            </a:solidFill>
          </a:ln>
        </p:spPr>
      </p:pic>
    </p:spTree>
    <p:extLst>
      <p:ext uri="{BB962C8B-B14F-4D97-AF65-F5344CB8AC3E}">
        <p14:creationId xmlns:p14="http://schemas.microsoft.com/office/powerpoint/2010/main" val="24298685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137E69C-260B-4B23-AF95-90B46B3DBAB8}" type="slidenum">
              <a:rPr lang="en-US" smtClean="0"/>
              <a:t>39</a:t>
            </a:fld>
            <a:endParaRPr lang="en-US"/>
          </a:p>
        </p:txBody>
      </p:sp>
      <p:pic>
        <p:nvPicPr>
          <p:cNvPr id="3" name="Picture 2"/>
          <p:cNvPicPr>
            <a:picLocks noChangeAspect="1"/>
          </p:cNvPicPr>
          <p:nvPr/>
        </p:nvPicPr>
        <p:blipFill rotWithShape="1">
          <a:blip r:embed="rId2"/>
          <a:srcRect l="22503" t="35912" r="36251" b="23104"/>
          <a:stretch/>
        </p:blipFill>
        <p:spPr>
          <a:xfrm>
            <a:off x="119921" y="149902"/>
            <a:ext cx="6386108" cy="3567659"/>
          </a:xfrm>
          <a:prstGeom prst="rect">
            <a:avLst/>
          </a:prstGeom>
        </p:spPr>
      </p:pic>
      <p:pic>
        <p:nvPicPr>
          <p:cNvPr id="4" name="Picture 3"/>
          <p:cNvPicPr>
            <a:picLocks noChangeAspect="1"/>
          </p:cNvPicPr>
          <p:nvPr/>
        </p:nvPicPr>
        <p:blipFill rotWithShape="1">
          <a:blip r:embed="rId3"/>
          <a:srcRect l="26536" t="34682" r="40169" b="19006"/>
          <a:stretch/>
        </p:blipFill>
        <p:spPr>
          <a:xfrm>
            <a:off x="5813537" y="1575098"/>
            <a:ext cx="6183443" cy="4835496"/>
          </a:xfrm>
          <a:prstGeom prst="rect">
            <a:avLst/>
          </a:prstGeom>
        </p:spPr>
      </p:pic>
    </p:spTree>
    <p:extLst>
      <p:ext uri="{BB962C8B-B14F-4D97-AF65-F5344CB8AC3E}">
        <p14:creationId xmlns:p14="http://schemas.microsoft.com/office/powerpoint/2010/main" val="3061592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5"/>
            <a:ext cx="10515600" cy="1080903"/>
          </a:xfrm>
          <a:solidFill>
            <a:srgbClr val="FF7C80"/>
          </a:solidFill>
        </p:spPr>
        <p:txBody>
          <a:bodyPr/>
          <a:lstStyle/>
          <a:p>
            <a:pPr algn="ctr"/>
            <a:r>
              <a:rPr lang="en-US" b="1" dirty="0" smtClean="0"/>
              <a:t>Presentation Outline</a:t>
            </a:r>
            <a:endParaRPr lang="en-US" b="1" dirty="0"/>
          </a:p>
        </p:txBody>
      </p:sp>
      <p:sp>
        <p:nvSpPr>
          <p:cNvPr id="4" name="Content Placeholder 3"/>
          <p:cNvSpPr>
            <a:spLocks noGrp="1"/>
          </p:cNvSpPr>
          <p:nvPr>
            <p:ph sz="half" idx="1"/>
          </p:nvPr>
        </p:nvSpPr>
        <p:spPr>
          <a:xfrm>
            <a:off x="838200" y="1825625"/>
            <a:ext cx="5399868" cy="4351338"/>
          </a:xfrm>
        </p:spPr>
        <p:txBody>
          <a:bodyPr>
            <a:normAutofit lnSpcReduction="10000"/>
          </a:bodyPr>
          <a:lstStyle/>
          <a:p>
            <a:pPr marL="0" indent="0" algn="ctr">
              <a:buNone/>
            </a:pPr>
            <a:r>
              <a:rPr lang="en-US" b="1" dirty="0" smtClean="0"/>
              <a:t>The Why</a:t>
            </a:r>
          </a:p>
          <a:p>
            <a:pPr lvl="1">
              <a:spcBef>
                <a:spcPts val="0"/>
              </a:spcBef>
            </a:pPr>
            <a:r>
              <a:rPr lang="en-US" sz="2200" dirty="0" smtClean="0"/>
              <a:t>Reproducibility Crisis</a:t>
            </a:r>
          </a:p>
          <a:p>
            <a:pPr lvl="1">
              <a:spcBef>
                <a:spcPts val="0"/>
              </a:spcBef>
            </a:pPr>
            <a:r>
              <a:rPr lang="en-US" sz="2200" dirty="0" smtClean="0"/>
              <a:t>Causes of Non-Reproducibility in Scientific Literature</a:t>
            </a:r>
          </a:p>
          <a:p>
            <a:pPr lvl="1">
              <a:spcBef>
                <a:spcPts val="0"/>
              </a:spcBef>
            </a:pPr>
            <a:r>
              <a:rPr lang="en-US" sz="2200" dirty="0" smtClean="0"/>
              <a:t>Consequences</a:t>
            </a:r>
          </a:p>
          <a:p>
            <a:pPr lvl="1">
              <a:spcBef>
                <a:spcPts val="0"/>
              </a:spcBef>
            </a:pPr>
            <a:r>
              <a:rPr lang="en-US" sz="2200" dirty="0" smtClean="0"/>
              <a:t>Science</a:t>
            </a:r>
          </a:p>
          <a:p>
            <a:pPr lvl="1">
              <a:spcBef>
                <a:spcPts val="0"/>
              </a:spcBef>
            </a:pPr>
            <a:r>
              <a:rPr lang="en-US" sz="2200" dirty="0" smtClean="0"/>
              <a:t>What is Reproducible Research?</a:t>
            </a:r>
          </a:p>
          <a:p>
            <a:pPr lvl="1">
              <a:spcBef>
                <a:spcPts val="0"/>
              </a:spcBef>
            </a:pPr>
            <a:r>
              <a:rPr lang="en-US" sz="2200" dirty="0" smtClean="0"/>
              <a:t>Replication vs. Reproducibility</a:t>
            </a:r>
          </a:p>
          <a:p>
            <a:pPr lvl="1">
              <a:spcBef>
                <a:spcPts val="0"/>
              </a:spcBef>
            </a:pPr>
            <a:r>
              <a:rPr lang="en-US" sz="2200" dirty="0" smtClean="0"/>
              <a:t>Degrees of Reproducibility</a:t>
            </a:r>
          </a:p>
          <a:p>
            <a:pPr lvl="1">
              <a:spcBef>
                <a:spcPts val="0"/>
              </a:spcBef>
            </a:pPr>
            <a:r>
              <a:rPr lang="en-US" sz="2200" dirty="0" smtClean="0"/>
              <a:t>Terminology</a:t>
            </a:r>
          </a:p>
          <a:p>
            <a:pPr lvl="1">
              <a:spcBef>
                <a:spcPts val="0"/>
              </a:spcBef>
            </a:pPr>
            <a:r>
              <a:rPr lang="en-US" sz="2200" dirty="0" smtClean="0"/>
              <a:t>Tracing Origin of Reproducible Research</a:t>
            </a:r>
          </a:p>
          <a:p>
            <a:pPr lvl="1">
              <a:spcBef>
                <a:spcPts val="0"/>
              </a:spcBef>
            </a:pPr>
            <a:r>
              <a:rPr lang="en-US" sz="2200" dirty="0" smtClean="0"/>
              <a:t>Why do Reproducible Research?</a:t>
            </a:r>
          </a:p>
          <a:p>
            <a:pPr lvl="1">
              <a:spcBef>
                <a:spcPts val="0"/>
              </a:spcBef>
            </a:pPr>
            <a:r>
              <a:rPr lang="en-US" sz="2200" dirty="0" smtClean="0"/>
              <a:t>Advantages of Reproducible Research</a:t>
            </a:r>
          </a:p>
          <a:p>
            <a:pPr lvl="1">
              <a:spcBef>
                <a:spcPts val="0"/>
              </a:spcBef>
            </a:pPr>
            <a:r>
              <a:rPr lang="en-US" sz="2200" dirty="0" smtClean="0"/>
              <a:t>Challenges to Reproducible Research</a:t>
            </a:r>
          </a:p>
        </p:txBody>
      </p:sp>
      <p:sp>
        <p:nvSpPr>
          <p:cNvPr id="5" name="Content Placeholder 4"/>
          <p:cNvSpPr>
            <a:spLocks noGrp="1"/>
          </p:cNvSpPr>
          <p:nvPr>
            <p:ph sz="half" idx="2"/>
          </p:nvPr>
        </p:nvSpPr>
        <p:spPr/>
        <p:txBody>
          <a:bodyPr>
            <a:normAutofit lnSpcReduction="10000"/>
          </a:bodyPr>
          <a:lstStyle/>
          <a:p>
            <a:pPr marL="0" indent="0" algn="ctr">
              <a:buNone/>
            </a:pPr>
            <a:r>
              <a:rPr lang="en-US" b="1" dirty="0" smtClean="0"/>
              <a:t>The How</a:t>
            </a:r>
          </a:p>
          <a:p>
            <a:pPr lvl="1"/>
            <a:r>
              <a:rPr lang="en-US" sz="2200" dirty="0"/>
              <a:t>How to Implement Reproducible Research</a:t>
            </a:r>
            <a:r>
              <a:rPr lang="en-US" sz="2200" dirty="0" smtClean="0"/>
              <a:t>?</a:t>
            </a:r>
          </a:p>
          <a:p>
            <a:pPr lvl="1"/>
            <a:r>
              <a:rPr lang="en-US" sz="2200" dirty="0"/>
              <a:t>Reproducible Research 101</a:t>
            </a:r>
            <a:endParaRPr lang="en-US" sz="2200" dirty="0" smtClean="0"/>
          </a:p>
          <a:p>
            <a:pPr lvl="1"/>
            <a:r>
              <a:rPr lang="en-US" sz="2200" dirty="0"/>
              <a:t>Tools to Aid in Reproducible </a:t>
            </a:r>
            <a:r>
              <a:rPr lang="en-US" sz="2200" dirty="0" smtClean="0"/>
              <a:t>Research</a:t>
            </a:r>
          </a:p>
          <a:p>
            <a:pPr lvl="1"/>
            <a:r>
              <a:rPr lang="en-US" sz="2200" dirty="0" smtClean="0"/>
              <a:t>Reproducibility Skills</a:t>
            </a:r>
          </a:p>
          <a:p>
            <a:pPr lvl="1"/>
            <a:r>
              <a:rPr lang="en-US" sz="2200" dirty="0"/>
              <a:t>Copyright and </a:t>
            </a:r>
            <a:r>
              <a:rPr lang="en-US" sz="2200" dirty="0" smtClean="0"/>
              <a:t>Licensing</a:t>
            </a:r>
          </a:p>
          <a:p>
            <a:pPr lvl="1"/>
            <a:r>
              <a:rPr lang="en-US" sz="2200" dirty="0" smtClean="0"/>
              <a:t>Rights for Data</a:t>
            </a:r>
          </a:p>
          <a:p>
            <a:pPr lvl="1"/>
            <a:r>
              <a:rPr lang="en-US" sz="2200" dirty="0"/>
              <a:t>A Hierarchy of Reproducibility</a:t>
            </a:r>
            <a:endParaRPr lang="en-US" sz="2200" dirty="0" smtClean="0"/>
          </a:p>
          <a:p>
            <a:pPr lvl="1"/>
            <a:r>
              <a:rPr lang="en-US" sz="2200" dirty="0"/>
              <a:t>Models for </a:t>
            </a:r>
            <a:r>
              <a:rPr lang="en-US" sz="2200" dirty="0" smtClean="0"/>
              <a:t>Reproducibility</a:t>
            </a:r>
          </a:p>
          <a:p>
            <a:pPr lvl="1"/>
            <a:r>
              <a:rPr lang="en-US" sz="2200" dirty="0" smtClean="0"/>
              <a:t>References</a:t>
            </a:r>
          </a:p>
          <a:p>
            <a:pPr lvl="1"/>
            <a:r>
              <a:rPr lang="en-US" sz="2200" dirty="0" smtClean="0"/>
              <a:t>Conclusion</a:t>
            </a:r>
            <a:endParaRPr lang="en-US" sz="2200" dirty="0"/>
          </a:p>
        </p:txBody>
      </p:sp>
      <p:sp>
        <p:nvSpPr>
          <p:cNvPr id="2" name="Slide Number Placeholder 1"/>
          <p:cNvSpPr>
            <a:spLocks noGrp="1"/>
          </p:cNvSpPr>
          <p:nvPr>
            <p:ph type="sldNum" sz="quarter" idx="12"/>
          </p:nvPr>
        </p:nvSpPr>
        <p:spPr/>
        <p:txBody>
          <a:bodyPr/>
          <a:lstStyle/>
          <a:p>
            <a:fld id="{4137E69C-260B-4B23-AF95-90B46B3DBAB8}" type="slidenum">
              <a:rPr lang="en-US" smtClean="0"/>
              <a:t>4</a:t>
            </a:fld>
            <a:endParaRPr lang="en-US"/>
          </a:p>
        </p:txBody>
      </p:sp>
    </p:spTree>
    <p:extLst>
      <p:ext uri="{BB962C8B-B14F-4D97-AF65-F5344CB8AC3E}">
        <p14:creationId xmlns:p14="http://schemas.microsoft.com/office/powerpoint/2010/main" val="5572410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137E69C-260B-4B23-AF95-90B46B3DBAB8}" type="slidenum">
              <a:rPr lang="en-US" smtClean="0"/>
              <a:t>40</a:t>
            </a:fld>
            <a:endParaRPr lang="en-US"/>
          </a:p>
        </p:txBody>
      </p:sp>
      <p:pic>
        <p:nvPicPr>
          <p:cNvPr id="3" name="Picture 2"/>
          <p:cNvPicPr>
            <a:picLocks noChangeAspect="1"/>
          </p:cNvPicPr>
          <p:nvPr/>
        </p:nvPicPr>
        <p:blipFill rotWithShape="1">
          <a:blip r:embed="rId2"/>
          <a:srcRect l="20083" t="33863" r="36137" b="20850"/>
          <a:stretch/>
        </p:blipFill>
        <p:spPr>
          <a:xfrm>
            <a:off x="1798819" y="826746"/>
            <a:ext cx="8424472" cy="4899497"/>
          </a:xfrm>
          <a:prstGeom prst="rect">
            <a:avLst/>
          </a:prstGeom>
        </p:spPr>
      </p:pic>
    </p:spTree>
    <p:extLst>
      <p:ext uri="{BB962C8B-B14F-4D97-AF65-F5344CB8AC3E}">
        <p14:creationId xmlns:p14="http://schemas.microsoft.com/office/powerpoint/2010/main" val="26321432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137E69C-260B-4B23-AF95-90B46B3DBAB8}" type="slidenum">
              <a:rPr lang="en-US" smtClean="0"/>
              <a:t>41</a:t>
            </a:fld>
            <a:endParaRPr lang="en-US"/>
          </a:p>
        </p:txBody>
      </p:sp>
      <p:pic>
        <p:nvPicPr>
          <p:cNvPr id="3" name="Picture 2"/>
          <p:cNvPicPr>
            <a:picLocks noChangeAspect="1"/>
          </p:cNvPicPr>
          <p:nvPr/>
        </p:nvPicPr>
        <p:blipFill rotWithShape="1">
          <a:blip r:embed="rId3"/>
          <a:srcRect l="19508" t="35570" r="35010" b="18596"/>
          <a:stretch/>
        </p:blipFill>
        <p:spPr>
          <a:xfrm>
            <a:off x="0" y="369857"/>
            <a:ext cx="7954369" cy="4506843"/>
          </a:xfrm>
          <a:prstGeom prst="rect">
            <a:avLst/>
          </a:prstGeom>
        </p:spPr>
      </p:pic>
      <p:pic>
        <p:nvPicPr>
          <p:cNvPr id="4" name="Picture 3"/>
          <p:cNvPicPr>
            <a:picLocks noChangeAspect="1"/>
          </p:cNvPicPr>
          <p:nvPr/>
        </p:nvPicPr>
        <p:blipFill rotWithShape="1">
          <a:blip r:embed="rId4"/>
          <a:srcRect l="20545" t="42060" r="51459" b="20030"/>
          <a:stretch/>
        </p:blipFill>
        <p:spPr>
          <a:xfrm>
            <a:off x="7954369" y="3222886"/>
            <a:ext cx="4187097" cy="3187708"/>
          </a:xfrm>
          <a:prstGeom prst="rect">
            <a:avLst/>
          </a:prstGeom>
        </p:spPr>
      </p:pic>
    </p:spTree>
    <p:extLst>
      <p:ext uri="{BB962C8B-B14F-4D97-AF65-F5344CB8AC3E}">
        <p14:creationId xmlns:p14="http://schemas.microsoft.com/office/powerpoint/2010/main" val="11527076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9983" y="216976"/>
            <a:ext cx="9834966" cy="875655"/>
          </a:xfrm>
          <a:solidFill>
            <a:srgbClr val="FF7C80"/>
          </a:solidFill>
        </p:spPr>
        <p:txBody>
          <a:bodyPr/>
          <a:lstStyle/>
          <a:p>
            <a:pPr algn="ctr"/>
            <a:r>
              <a:rPr lang="en-US" b="1" dirty="0"/>
              <a:t>Why do </a:t>
            </a:r>
            <a:r>
              <a:rPr lang="en-US" b="1" dirty="0" smtClean="0"/>
              <a:t>Reproducible Research</a:t>
            </a:r>
            <a:r>
              <a:rPr lang="en-US" b="1" dirty="0"/>
              <a:t>?</a:t>
            </a:r>
          </a:p>
        </p:txBody>
      </p:sp>
      <p:sp>
        <p:nvSpPr>
          <p:cNvPr id="3" name="Content Placeholder 2"/>
          <p:cNvSpPr>
            <a:spLocks noGrp="1"/>
          </p:cNvSpPr>
          <p:nvPr>
            <p:ph idx="1"/>
          </p:nvPr>
        </p:nvSpPr>
        <p:spPr>
          <a:xfrm>
            <a:off x="116307" y="1187063"/>
            <a:ext cx="6320588" cy="4078947"/>
          </a:xfrm>
        </p:spPr>
        <p:txBody>
          <a:bodyPr>
            <a:normAutofit/>
          </a:bodyPr>
          <a:lstStyle/>
          <a:p>
            <a:r>
              <a:rPr lang="en-US" sz="2400" b="1" dirty="0"/>
              <a:t>Public Good</a:t>
            </a:r>
            <a:r>
              <a:rPr lang="en-US" sz="2400" dirty="0"/>
              <a:t>: </a:t>
            </a:r>
            <a:r>
              <a:rPr lang="en-US" sz="2400" dirty="0" smtClean="0"/>
              <a:t>transparency.</a:t>
            </a:r>
            <a:endParaRPr lang="en-US" sz="2400" dirty="0"/>
          </a:p>
          <a:p>
            <a:r>
              <a:rPr lang="en-US" sz="2400" b="1" dirty="0" smtClean="0"/>
              <a:t>Good </a:t>
            </a:r>
            <a:r>
              <a:rPr lang="en-US" sz="2400" b="1" dirty="0"/>
              <a:t>for </a:t>
            </a:r>
            <a:r>
              <a:rPr lang="en-US" sz="2400" b="1" dirty="0" smtClean="0"/>
              <a:t>Researcher (Us)</a:t>
            </a:r>
            <a:r>
              <a:rPr lang="en-US" sz="2400" dirty="0" smtClean="0"/>
              <a:t>: convenience.</a:t>
            </a:r>
          </a:p>
          <a:p>
            <a:pPr lvl="1">
              <a:buFont typeface="Courier New" panose="02070309020205020404" pitchFamily="49" charset="0"/>
              <a:buChar char="o"/>
            </a:pPr>
            <a:r>
              <a:rPr lang="en-US" dirty="0" smtClean="0"/>
              <a:t>We </a:t>
            </a:r>
            <a:r>
              <a:rPr lang="en-US" dirty="0"/>
              <a:t>are the future user of </a:t>
            </a:r>
            <a:r>
              <a:rPr lang="en-US" dirty="0" smtClean="0"/>
              <a:t>our data.</a:t>
            </a:r>
            <a:endParaRPr lang="en-US" dirty="0"/>
          </a:p>
          <a:p>
            <a:pPr lvl="1">
              <a:buFont typeface="Courier New" panose="02070309020205020404" pitchFamily="49" charset="0"/>
              <a:buChar char="o"/>
            </a:pPr>
            <a:r>
              <a:rPr lang="en-US" dirty="0" smtClean="0"/>
              <a:t>Version </a:t>
            </a:r>
            <a:r>
              <a:rPr lang="en-US" dirty="0"/>
              <a:t>control – revert to older </a:t>
            </a:r>
            <a:r>
              <a:rPr lang="en-US" dirty="0" smtClean="0"/>
              <a:t>versions.</a:t>
            </a:r>
            <a:endParaRPr lang="en-US" dirty="0"/>
          </a:p>
          <a:p>
            <a:pPr lvl="1">
              <a:buFont typeface="Courier New" panose="02070309020205020404" pitchFamily="49" charset="0"/>
              <a:buChar char="o"/>
            </a:pPr>
            <a:r>
              <a:rPr lang="en-US" dirty="0" smtClean="0"/>
              <a:t>Save </a:t>
            </a:r>
            <a:r>
              <a:rPr lang="en-US" dirty="0"/>
              <a:t>time when writing </a:t>
            </a:r>
            <a:r>
              <a:rPr lang="en-US" dirty="0" smtClean="0"/>
              <a:t>our </a:t>
            </a:r>
            <a:r>
              <a:rPr lang="en-US" dirty="0"/>
              <a:t>methods </a:t>
            </a:r>
            <a:r>
              <a:rPr lang="en-US" dirty="0" smtClean="0"/>
              <a:t>sections.</a:t>
            </a:r>
            <a:endParaRPr lang="en-US" dirty="0"/>
          </a:p>
          <a:p>
            <a:r>
              <a:rPr lang="en-US" sz="2400" dirty="0" smtClean="0"/>
              <a:t>Starting </a:t>
            </a:r>
            <a:r>
              <a:rPr lang="en-US" sz="2400" dirty="0"/>
              <a:t>to be recommended (Journal of Biostatistics, FAIR Principles</a:t>
            </a:r>
            <a:r>
              <a:rPr lang="en-US" sz="2400" dirty="0" smtClean="0"/>
              <a:t>).</a:t>
            </a:r>
            <a:endParaRPr lang="en-US" sz="2400" dirty="0"/>
          </a:p>
          <a:p>
            <a:r>
              <a:rPr lang="en-US" sz="2400" dirty="0" smtClean="0"/>
              <a:t>Will </a:t>
            </a:r>
            <a:r>
              <a:rPr lang="en-US" sz="2400" dirty="0"/>
              <a:t>probably be required </a:t>
            </a:r>
            <a:r>
              <a:rPr lang="en-US" sz="2400" dirty="0" smtClean="0"/>
              <a:t>soon.</a:t>
            </a:r>
            <a:endParaRPr lang="en-US" sz="2400" dirty="0"/>
          </a:p>
          <a:p>
            <a:pPr marL="0" indent="0">
              <a:buNone/>
            </a:pPr>
            <a:endParaRPr lang="en-US" dirty="0"/>
          </a:p>
        </p:txBody>
      </p:sp>
      <p:pic>
        <p:nvPicPr>
          <p:cNvPr id="4" name="Picture 3"/>
          <p:cNvPicPr>
            <a:picLocks noChangeAspect="1"/>
          </p:cNvPicPr>
          <p:nvPr/>
        </p:nvPicPr>
        <p:blipFill>
          <a:blip r:embed="rId2"/>
          <a:stretch>
            <a:fillRect/>
          </a:stretch>
        </p:blipFill>
        <p:spPr>
          <a:xfrm>
            <a:off x="6487466" y="1604391"/>
            <a:ext cx="5387704" cy="3429001"/>
          </a:xfrm>
          <a:prstGeom prst="rect">
            <a:avLst/>
          </a:prstGeom>
        </p:spPr>
      </p:pic>
      <p:sp>
        <p:nvSpPr>
          <p:cNvPr id="5" name="Rectangle 4"/>
          <p:cNvSpPr/>
          <p:nvPr/>
        </p:nvSpPr>
        <p:spPr>
          <a:xfrm>
            <a:off x="6942221" y="5127511"/>
            <a:ext cx="5089358" cy="276999"/>
          </a:xfrm>
          <a:prstGeom prst="rect">
            <a:avLst/>
          </a:prstGeom>
        </p:spPr>
        <p:txBody>
          <a:bodyPr wrap="square">
            <a:spAutoFit/>
          </a:bodyPr>
          <a:lstStyle/>
          <a:p>
            <a:r>
              <a:rPr lang="en-US" sz="1200" dirty="0"/>
              <a:t>http://figshare.com/blog/2015_The_year_of_open_data_mandates/143</a:t>
            </a:r>
          </a:p>
        </p:txBody>
      </p:sp>
      <p:sp>
        <p:nvSpPr>
          <p:cNvPr id="6" name="Rectangle 5"/>
          <p:cNvSpPr/>
          <p:nvPr/>
        </p:nvSpPr>
        <p:spPr>
          <a:xfrm>
            <a:off x="223024" y="5360129"/>
            <a:ext cx="7347284" cy="1323439"/>
          </a:xfrm>
          <a:prstGeom prst="rect">
            <a:avLst/>
          </a:prstGeom>
        </p:spPr>
        <p:txBody>
          <a:bodyPr wrap="square">
            <a:spAutoFit/>
          </a:bodyPr>
          <a:lstStyle/>
          <a:p>
            <a:r>
              <a:rPr lang="en-US" sz="1600" b="1" dirty="0"/>
              <a:t>Findable</a:t>
            </a:r>
            <a:r>
              <a:rPr lang="en-US" sz="1600" dirty="0"/>
              <a:t>: UIs, good metadata, in a searchable index</a:t>
            </a:r>
          </a:p>
          <a:p>
            <a:r>
              <a:rPr lang="en-US" sz="1600" b="1" dirty="0"/>
              <a:t>Accessible</a:t>
            </a:r>
            <a:r>
              <a:rPr lang="en-US" sz="1600" dirty="0"/>
              <a:t>: Quick access to metadata (and hopefully data)</a:t>
            </a:r>
          </a:p>
          <a:p>
            <a:r>
              <a:rPr lang="en-US" sz="1600" b="1" dirty="0"/>
              <a:t>Interoperable</a:t>
            </a:r>
            <a:r>
              <a:rPr lang="en-US" sz="1600" dirty="0"/>
              <a:t>: Use established terminologies where available</a:t>
            </a:r>
          </a:p>
          <a:p>
            <a:r>
              <a:rPr lang="en-US" sz="1600" b="1" dirty="0"/>
              <a:t>Reusable</a:t>
            </a:r>
            <a:r>
              <a:rPr lang="en-US" sz="1600" dirty="0"/>
              <a:t>: good metadata, usage license, provenance, meets established community standards</a:t>
            </a:r>
          </a:p>
        </p:txBody>
      </p:sp>
      <p:sp>
        <p:nvSpPr>
          <p:cNvPr id="7" name="Rectangle 6"/>
          <p:cNvSpPr/>
          <p:nvPr/>
        </p:nvSpPr>
        <p:spPr>
          <a:xfrm>
            <a:off x="838200" y="6517060"/>
            <a:ext cx="3058466" cy="461665"/>
          </a:xfrm>
          <a:prstGeom prst="rect">
            <a:avLst/>
          </a:prstGeom>
        </p:spPr>
        <p:txBody>
          <a:bodyPr wrap="none">
            <a:spAutoFit/>
          </a:bodyPr>
          <a:lstStyle/>
          <a:p>
            <a:r>
              <a:rPr lang="en-US" sz="1200" dirty="0">
                <a:hlinkClick r:id="rId3"/>
              </a:rPr>
              <a:t>http://</a:t>
            </a:r>
            <a:r>
              <a:rPr lang="en-US" sz="1200" dirty="0" smtClean="0">
                <a:hlinkClick r:id="rId3"/>
              </a:rPr>
              <a:t>www.nature.com/articles/sdata201618</a:t>
            </a:r>
            <a:endParaRPr lang="en-US" sz="1200" dirty="0" smtClean="0"/>
          </a:p>
          <a:p>
            <a:endParaRPr lang="en-US" sz="1200" dirty="0"/>
          </a:p>
        </p:txBody>
      </p:sp>
      <p:sp>
        <p:nvSpPr>
          <p:cNvPr id="8" name="Slide Number Placeholder 7"/>
          <p:cNvSpPr>
            <a:spLocks noGrp="1"/>
          </p:cNvSpPr>
          <p:nvPr>
            <p:ph type="sldNum" sz="quarter" idx="12"/>
          </p:nvPr>
        </p:nvSpPr>
        <p:spPr/>
        <p:txBody>
          <a:bodyPr/>
          <a:lstStyle/>
          <a:p>
            <a:fld id="{4137E69C-260B-4B23-AF95-90B46B3DBAB8}" type="slidenum">
              <a:rPr lang="en-US" smtClean="0"/>
              <a:t>42</a:t>
            </a:fld>
            <a:endParaRPr lang="en-US"/>
          </a:p>
        </p:txBody>
      </p:sp>
      <p:sp>
        <p:nvSpPr>
          <p:cNvPr id="9" name="Rectangle 8"/>
          <p:cNvSpPr/>
          <p:nvPr/>
        </p:nvSpPr>
        <p:spPr>
          <a:xfrm>
            <a:off x="350648" y="5057849"/>
            <a:ext cx="1433021" cy="338554"/>
          </a:xfrm>
          <a:prstGeom prst="rect">
            <a:avLst/>
          </a:prstGeom>
          <a:solidFill>
            <a:schemeClr val="accent4">
              <a:lumMod val="20000"/>
              <a:lumOff val="80000"/>
            </a:schemeClr>
          </a:solidFill>
        </p:spPr>
        <p:txBody>
          <a:bodyPr wrap="none">
            <a:spAutoFit/>
          </a:bodyPr>
          <a:lstStyle/>
          <a:p>
            <a:r>
              <a:rPr lang="en-US" sz="1600" b="1" dirty="0"/>
              <a:t>FAIR Principles</a:t>
            </a:r>
          </a:p>
        </p:txBody>
      </p:sp>
    </p:spTree>
    <p:extLst>
      <p:ext uri="{BB962C8B-B14F-4D97-AF65-F5344CB8AC3E}">
        <p14:creationId xmlns:p14="http://schemas.microsoft.com/office/powerpoint/2010/main" val="40720110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1085" y="309967"/>
            <a:ext cx="9819468" cy="898902"/>
          </a:xfrm>
          <a:solidFill>
            <a:srgbClr val="FF7C80"/>
          </a:solidFill>
        </p:spPr>
        <p:txBody>
          <a:bodyPr>
            <a:normAutofit/>
          </a:bodyPr>
          <a:lstStyle/>
          <a:p>
            <a:pPr algn="ctr"/>
            <a:r>
              <a:rPr lang="en-US" b="1" dirty="0" smtClean="0"/>
              <a:t>Advantages of Reproducible Research</a:t>
            </a:r>
            <a:endParaRPr lang="en-US" b="1" dirty="0"/>
          </a:p>
        </p:txBody>
      </p:sp>
      <p:sp>
        <p:nvSpPr>
          <p:cNvPr id="3" name="Content Placeholder 2"/>
          <p:cNvSpPr>
            <a:spLocks noGrp="1"/>
          </p:cNvSpPr>
          <p:nvPr>
            <p:ph idx="1"/>
          </p:nvPr>
        </p:nvSpPr>
        <p:spPr>
          <a:xfrm>
            <a:off x="593282" y="1649636"/>
            <a:ext cx="11157285" cy="4351338"/>
          </a:xfrm>
        </p:spPr>
        <p:txBody>
          <a:bodyPr>
            <a:normAutofit fontScale="92500" lnSpcReduction="10000"/>
          </a:bodyPr>
          <a:lstStyle/>
          <a:p>
            <a:r>
              <a:rPr lang="en-US" dirty="0"/>
              <a:t>Published findings can be </a:t>
            </a:r>
            <a:r>
              <a:rPr lang="en-US" dirty="0" smtClean="0"/>
              <a:t>verified.</a:t>
            </a:r>
            <a:endParaRPr lang="en-US" dirty="0"/>
          </a:p>
          <a:p>
            <a:r>
              <a:rPr lang="en-US" dirty="0"/>
              <a:t>Alternative analyses </a:t>
            </a:r>
            <a:r>
              <a:rPr lang="en-US" dirty="0" smtClean="0"/>
              <a:t>conducted.</a:t>
            </a:r>
            <a:endParaRPr lang="en-US" dirty="0"/>
          </a:p>
          <a:p>
            <a:r>
              <a:rPr lang="en-US" dirty="0"/>
              <a:t>Challenge uninformed </a:t>
            </a:r>
            <a:r>
              <a:rPr lang="en-US" dirty="0" smtClean="0"/>
              <a:t>criticisms.</a:t>
            </a:r>
          </a:p>
          <a:p>
            <a:r>
              <a:rPr lang="en-US" dirty="0"/>
              <a:t>Make it easier to discover false results and avoid </a:t>
            </a:r>
            <a:r>
              <a:rPr lang="en-US" dirty="0" smtClean="0"/>
              <a:t>retractions.</a:t>
            </a:r>
            <a:endParaRPr lang="en-US" dirty="0"/>
          </a:p>
          <a:p>
            <a:r>
              <a:rPr lang="en-US" dirty="0"/>
              <a:t>Expedite exchange of ideas among investigators. </a:t>
            </a:r>
            <a:endParaRPr lang="en-US" dirty="0" smtClean="0"/>
          </a:p>
          <a:p>
            <a:r>
              <a:rPr lang="en-US" dirty="0" smtClean="0"/>
              <a:t>Increase </a:t>
            </a:r>
            <a:r>
              <a:rPr lang="en-US" dirty="0"/>
              <a:t>collaboration </a:t>
            </a:r>
            <a:r>
              <a:rPr lang="en-US" dirty="0" smtClean="0"/>
              <a:t>capabilities (</a:t>
            </a:r>
            <a:r>
              <a:rPr lang="en-US" dirty="0"/>
              <a:t>obvious): science is all "</a:t>
            </a:r>
            <a:r>
              <a:rPr lang="en-US" dirty="0" smtClean="0"/>
              <a:t>about collaboration“</a:t>
            </a:r>
          </a:p>
          <a:p>
            <a:r>
              <a:rPr lang="en-US" dirty="0"/>
              <a:t>Information will be more visible and directly usable</a:t>
            </a:r>
            <a:r>
              <a:rPr lang="en-US" dirty="0" smtClean="0"/>
              <a:t>:</a:t>
            </a:r>
          </a:p>
          <a:p>
            <a:pPr lvl="1">
              <a:buFont typeface="Courier New" panose="02070309020205020404" pitchFamily="49" charset="0"/>
              <a:buChar char="o"/>
            </a:pPr>
            <a:r>
              <a:rPr lang="en-US" dirty="0"/>
              <a:t>Researchers will advance technology more </a:t>
            </a:r>
            <a:r>
              <a:rPr lang="en-US" dirty="0" smtClean="0"/>
              <a:t>easily.</a:t>
            </a:r>
            <a:endParaRPr lang="en-US" dirty="0"/>
          </a:p>
          <a:p>
            <a:pPr lvl="1">
              <a:buFont typeface="Courier New" panose="02070309020205020404" pitchFamily="49" charset="0"/>
              <a:buChar char="o"/>
            </a:pPr>
            <a:r>
              <a:rPr lang="en-US" dirty="0"/>
              <a:t>Practitioners will develop new products </a:t>
            </a:r>
            <a:r>
              <a:rPr lang="en-US" dirty="0" smtClean="0"/>
              <a:t>faster.</a:t>
            </a:r>
            <a:endParaRPr lang="en-US" dirty="0"/>
          </a:p>
          <a:p>
            <a:pPr lvl="1">
              <a:buFont typeface="Courier New" panose="02070309020205020404" pitchFamily="49" charset="0"/>
              <a:buChar char="o"/>
            </a:pPr>
            <a:r>
              <a:rPr lang="en-US" dirty="0"/>
              <a:t>RR can reduce the quantity of "noise" (very important in the era of information curation</a:t>
            </a:r>
            <a:r>
              <a:rPr lang="en-US" dirty="0" smtClean="0"/>
              <a:t>).</a:t>
            </a:r>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4137E69C-260B-4B23-AF95-90B46B3DBAB8}" type="slidenum">
              <a:rPr lang="en-US" smtClean="0"/>
              <a:t>43</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7741" y="1268600"/>
            <a:ext cx="3137534" cy="1676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23105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2080" y="348712"/>
            <a:ext cx="9811719" cy="790414"/>
          </a:xfrm>
          <a:solidFill>
            <a:srgbClr val="FF7C80"/>
          </a:solidFill>
        </p:spPr>
        <p:txBody>
          <a:bodyPr>
            <a:normAutofit/>
          </a:bodyPr>
          <a:lstStyle/>
          <a:p>
            <a:pPr algn="ctr"/>
            <a:r>
              <a:rPr lang="en-US" b="1" dirty="0"/>
              <a:t>Challenges to </a:t>
            </a:r>
            <a:r>
              <a:rPr lang="en-US" b="1" dirty="0" smtClean="0"/>
              <a:t>Reproducible Research</a:t>
            </a:r>
            <a:endParaRPr lang="en-US" b="1" dirty="0"/>
          </a:p>
        </p:txBody>
      </p:sp>
      <p:sp>
        <p:nvSpPr>
          <p:cNvPr id="3" name="Content Placeholder 2"/>
          <p:cNvSpPr>
            <a:spLocks noGrp="1"/>
          </p:cNvSpPr>
          <p:nvPr>
            <p:ph idx="1"/>
          </p:nvPr>
        </p:nvSpPr>
        <p:spPr>
          <a:xfrm>
            <a:off x="246590" y="1522024"/>
            <a:ext cx="5420833" cy="3115993"/>
          </a:xfrm>
        </p:spPr>
        <p:txBody>
          <a:bodyPr>
            <a:normAutofit lnSpcReduction="10000"/>
          </a:bodyPr>
          <a:lstStyle/>
          <a:p>
            <a:r>
              <a:rPr lang="en-US" dirty="0" smtClean="0"/>
              <a:t>Concern</a:t>
            </a:r>
          </a:p>
          <a:p>
            <a:pPr lvl="1">
              <a:buFont typeface="Courier New" panose="02070309020205020404" pitchFamily="49" charset="0"/>
              <a:buChar char="o"/>
            </a:pPr>
            <a:r>
              <a:rPr lang="en-US" i="1" dirty="0" smtClean="0"/>
              <a:t>“</a:t>
            </a:r>
            <a:r>
              <a:rPr lang="en-US" i="1" dirty="0"/>
              <a:t>If I give away my data, others will publish results and scoop </a:t>
            </a:r>
            <a:r>
              <a:rPr lang="en-US" i="1" dirty="0" smtClean="0"/>
              <a:t>me!”</a:t>
            </a:r>
            <a:endParaRPr lang="en-US" i="1" dirty="0"/>
          </a:p>
          <a:p>
            <a:pPr lvl="1">
              <a:buFont typeface="Courier New" panose="02070309020205020404" pitchFamily="49" charset="0"/>
              <a:buChar char="o"/>
            </a:pPr>
            <a:r>
              <a:rPr lang="en-US" i="1" dirty="0"/>
              <a:t>“I own my data and ideas, other people don’t necessarily have any rights to </a:t>
            </a:r>
            <a:r>
              <a:rPr lang="en-US" i="1" dirty="0" smtClean="0"/>
              <a:t>them!”</a:t>
            </a:r>
            <a:endParaRPr lang="en-US" i="1" dirty="0"/>
          </a:p>
          <a:p>
            <a:pPr marL="0" indent="0">
              <a:buNone/>
            </a:pPr>
            <a:r>
              <a:rPr lang="en-US" dirty="0" smtClean="0"/>
              <a:t>So, why </a:t>
            </a:r>
            <a:r>
              <a:rPr lang="en-US" dirty="0"/>
              <a:t>should I just give away my intellectual property?</a:t>
            </a:r>
          </a:p>
          <a:p>
            <a:endParaRPr lang="en-US" dirty="0"/>
          </a:p>
        </p:txBody>
      </p:sp>
      <p:sp>
        <p:nvSpPr>
          <p:cNvPr id="4" name="Slide Number Placeholder 3"/>
          <p:cNvSpPr>
            <a:spLocks noGrp="1"/>
          </p:cNvSpPr>
          <p:nvPr>
            <p:ph type="sldNum" sz="quarter" idx="12"/>
          </p:nvPr>
        </p:nvSpPr>
        <p:spPr/>
        <p:txBody>
          <a:bodyPr/>
          <a:lstStyle/>
          <a:p>
            <a:fld id="{4137E69C-260B-4B23-AF95-90B46B3DBAB8}" type="slidenum">
              <a:rPr lang="en-US" smtClean="0"/>
              <a:t>44</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2699" y="4433938"/>
            <a:ext cx="1951091" cy="1951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246590" y="6138807"/>
            <a:ext cx="3772515" cy="492443"/>
          </a:xfrm>
          <a:prstGeom prst="rect">
            <a:avLst/>
          </a:prstGeom>
        </p:spPr>
        <p:txBody>
          <a:bodyPr wrap="square">
            <a:spAutoFit/>
          </a:bodyPr>
          <a:lstStyle/>
          <a:p>
            <a:r>
              <a:rPr lang="en-US" sz="1200" u="sng" dirty="0" smtClean="0"/>
              <a:t>Source</a:t>
            </a:r>
            <a:r>
              <a:rPr lang="en-US" sz="1200" dirty="0" smtClean="0"/>
              <a:t>:</a:t>
            </a:r>
            <a:r>
              <a:rPr lang="en-US" sz="1400" dirty="0" smtClean="0"/>
              <a:t> </a:t>
            </a:r>
            <a:r>
              <a:rPr lang="en-US" altLang="en-US" sz="1200" dirty="0"/>
              <a:t>Roger D. </a:t>
            </a:r>
            <a:r>
              <a:rPr lang="en-US" altLang="en-US" sz="1200" dirty="0" smtClean="0"/>
              <a:t>Peng Slides - </a:t>
            </a:r>
            <a:r>
              <a:rPr lang="en-US" sz="1200" dirty="0" smtClean="0"/>
              <a:t>Make </a:t>
            </a:r>
            <a:r>
              <a:rPr lang="en-US" sz="1200" dirty="0"/>
              <a:t>the World a Better Place through Reproducible </a:t>
            </a:r>
            <a:r>
              <a:rPr lang="en-US" sz="1200" dirty="0" smtClean="0"/>
              <a:t>Research.</a:t>
            </a:r>
            <a:endParaRPr lang="en-US" sz="1200" dirty="0"/>
          </a:p>
        </p:txBody>
      </p:sp>
      <p:grpSp>
        <p:nvGrpSpPr>
          <p:cNvPr id="9" name="Group 1026"/>
          <p:cNvGrpSpPr>
            <a:grpSpLocks/>
          </p:cNvGrpSpPr>
          <p:nvPr/>
        </p:nvGrpSpPr>
        <p:grpSpPr bwMode="auto">
          <a:xfrm>
            <a:off x="6089677" y="1587583"/>
            <a:ext cx="5239470" cy="4693747"/>
            <a:chOff x="1767" y="815"/>
            <a:chExt cx="3839" cy="3386"/>
          </a:xfrm>
        </p:grpSpPr>
        <p:sp>
          <p:nvSpPr>
            <p:cNvPr id="10" name="Rectangle 1027"/>
            <p:cNvSpPr>
              <a:spLocks noChangeArrowheads="1"/>
            </p:cNvSpPr>
            <p:nvPr/>
          </p:nvSpPr>
          <p:spPr bwMode="auto">
            <a:xfrm>
              <a:off x="2046" y="4115"/>
              <a:ext cx="3382" cy="33"/>
            </a:xfrm>
            <a:prstGeom prst="rect">
              <a:avLst/>
            </a:prstGeom>
            <a:solidFill>
              <a:srgbClr val="B3B3B3"/>
            </a:solidFill>
            <a:ln w="9525">
              <a:noFill/>
              <a:miter lim="800000"/>
              <a:headEnd/>
              <a:tailEnd/>
            </a:ln>
          </p:spPr>
          <p:txBody>
            <a:bodyPr/>
            <a:lstStyle/>
            <a:p>
              <a:endParaRPr lang="en-MY"/>
            </a:p>
          </p:txBody>
        </p:sp>
        <p:sp>
          <p:nvSpPr>
            <p:cNvPr id="11" name="Freeform 1028"/>
            <p:cNvSpPr>
              <a:spLocks/>
            </p:cNvSpPr>
            <p:nvPr/>
          </p:nvSpPr>
          <p:spPr bwMode="auto">
            <a:xfrm>
              <a:off x="3208" y="4054"/>
              <a:ext cx="1056" cy="147"/>
            </a:xfrm>
            <a:custGeom>
              <a:avLst/>
              <a:gdLst>
                <a:gd name="T0" fmla="*/ 528 w 1056"/>
                <a:gd name="T1" fmla="*/ 0 h 147"/>
                <a:gd name="T2" fmla="*/ 633 w 1056"/>
                <a:gd name="T3" fmla="*/ 0 h 147"/>
                <a:gd name="T4" fmla="*/ 732 w 1056"/>
                <a:gd name="T5" fmla="*/ 5 h 147"/>
                <a:gd name="T6" fmla="*/ 821 w 1056"/>
                <a:gd name="T7" fmla="*/ 11 h 147"/>
                <a:gd name="T8" fmla="*/ 900 w 1056"/>
                <a:gd name="T9" fmla="*/ 21 h 147"/>
                <a:gd name="T10" fmla="*/ 964 w 1056"/>
                <a:gd name="T11" fmla="*/ 32 h 147"/>
                <a:gd name="T12" fmla="*/ 1014 w 1056"/>
                <a:gd name="T13" fmla="*/ 44 h 147"/>
                <a:gd name="T14" fmla="*/ 1044 w 1056"/>
                <a:gd name="T15" fmla="*/ 58 h 147"/>
                <a:gd name="T16" fmla="*/ 1056 w 1056"/>
                <a:gd name="T17" fmla="*/ 74 h 147"/>
                <a:gd name="T18" fmla="*/ 1044 w 1056"/>
                <a:gd name="T19" fmla="*/ 88 h 147"/>
                <a:gd name="T20" fmla="*/ 1014 w 1056"/>
                <a:gd name="T21" fmla="*/ 101 h 147"/>
                <a:gd name="T22" fmla="*/ 964 w 1056"/>
                <a:gd name="T23" fmla="*/ 113 h 147"/>
                <a:gd name="T24" fmla="*/ 900 w 1056"/>
                <a:gd name="T25" fmla="*/ 126 h 147"/>
                <a:gd name="T26" fmla="*/ 821 w 1056"/>
                <a:gd name="T27" fmla="*/ 133 h 147"/>
                <a:gd name="T28" fmla="*/ 732 w 1056"/>
                <a:gd name="T29" fmla="*/ 141 h 147"/>
                <a:gd name="T30" fmla="*/ 633 w 1056"/>
                <a:gd name="T31" fmla="*/ 145 h 147"/>
                <a:gd name="T32" fmla="*/ 528 w 1056"/>
                <a:gd name="T33" fmla="*/ 147 h 147"/>
                <a:gd name="T34" fmla="*/ 420 w 1056"/>
                <a:gd name="T35" fmla="*/ 145 h 147"/>
                <a:gd name="T36" fmla="*/ 322 w 1056"/>
                <a:gd name="T37" fmla="*/ 141 h 147"/>
                <a:gd name="T38" fmla="*/ 232 w 1056"/>
                <a:gd name="T39" fmla="*/ 133 h 147"/>
                <a:gd name="T40" fmla="*/ 154 w 1056"/>
                <a:gd name="T41" fmla="*/ 126 h 147"/>
                <a:gd name="T42" fmla="*/ 88 w 1056"/>
                <a:gd name="T43" fmla="*/ 113 h 147"/>
                <a:gd name="T44" fmla="*/ 40 w 1056"/>
                <a:gd name="T45" fmla="*/ 101 h 147"/>
                <a:gd name="T46" fmla="*/ 10 w 1056"/>
                <a:gd name="T47" fmla="*/ 88 h 147"/>
                <a:gd name="T48" fmla="*/ 0 w 1056"/>
                <a:gd name="T49" fmla="*/ 74 h 147"/>
                <a:gd name="T50" fmla="*/ 10 w 1056"/>
                <a:gd name="T51" fmla="*/ 58 h 147"/>
                <a:gd name="T52" fmla="*/ 40 w 1056"/>
                <a:gd name="T53" fmla="*/ 44 h 147"/>
                <a:gd name="T54" fmla="*/ 88 w 1056"/>
                <a:gd name="T55" fmla="*/ 32 h 147"/>
                <a:gd name="T56" fmla="*/ 154 w 1056"/>
                <a:gd name="T57" fmla="*/ 21 h 147"/>
                <a:gd name="T58" fmla="*/ 232 w 1056"/>
                <a:gd name="T59" fmla="*/ 11 h 147"/>
                <a:gd name="T60" fmla="*/ 322 w 1056"/>
                <a:gd name="T61" fmla="*/ 5 h 147"/>
                <a:gd name="T62" fmla="*/ 420 w 1056"/>
                <a:gd name="T63" fmla="*/ 0 h 147"/>
                <a:gd name="T64" fmla="*/ 528 w 1056"/>
                <a:gd name="T65" fmla="*/ 0 h 1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56"/>
                <a:gd name="T100" fmla="*/ 0 h 147"/>
                <a:gd name="T101" fmla="*/ 1056 w 1056"/>
                <a:gd name="T102" fmla="*/ 147 h 1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56" h="147">
                  <a:moveTo>
                    <a:pt x="528" y="0"/>
                  </a:moveTo>
                  <a:lnTo>
                    <a:pt x="633" y="0"/>
                  </a:lnTo>
                  <a:lnTo>
                    <a:pt x="732" y="5"/>
                  </a:lnTo>
                  <a:lnTo>
                    <a:pt x="821" y="11"/>
                  </a:lnTo>
                  <a:lnTo>
                    <a:pt x="900" y="21"/>
                  </a:lnTo>
                  <a:lnTo>
                    <a:pt x="964" y="32"/>
                  </a:lnTo>
                  <a:lnTo>
                    <a:pt x="1014" y="44"/>
                  </a:lnTo>
                  <a:lnTo>
                    <a:pt x="1044" y="58"/>
                  </a:lnTo>
                  <a:lnTo>
                    <a:pt x="1056" y="74"/>
                  </a:lnTo>
                  <a:lnTo>
                    <a:pt x="1044" y="88"/>
                  </a:lnTo>
                  <a:lnTo>
                    <a:pt x="1014" y="101"/>
                  </a:lnTo>
                  <a:lnTo>
                    <a:pt x="964" y="113"/>
                  </a:lnTo>
                  <a:lnTo>
                    <a:pt x="900" y="126"/>
                  </a:lnTo>
                  <a:lnTo>
                    <a:pt x="821" y="133"/>
                  </a:lnTo>
                  <a:lnTo>
                    <a:pt x="732" y="141"/>
                  </a:lnTo>
                  <a:lnTo>
                    <a:pt x="633" y="145"/>
                  </a:lnTo>
                  <a:lnTo>
                    <a:pt x="528" y="147"/>
                  </a:lnTo>
                  <a:lnTo>
                    <a:pt x="420" y="145"/>
                  </a:lnTo>
                  <a:lnTo>
                    <a:pt x="322" y="141"/>
                  </a:lnTo>
                  <a:lnTo>
                    <a:pt x="232" y="133"/>
                  </a:lnTo>
                  <a:lnTo>
                    <a:pt x="154" y="126"/>
                  </a:lnTo>
                  <a:lnTo>
                    <a:pt x="88" y="113"/>
                  </a:lnTo>
                  <a:lnTo>
                    <a:pt x="40" y="101"/>
                  </a:lnTo>
                  <a:lnTo>
                    <a:pt x="10" y="88"/>
                  </a:lnTo>
                  <a:lnTo>
                    <a:pt x="0" y="74"/>
                  </a:lnTo>
                  <a:lnTo>
                    <a:pt x="10" y="58"/>
                  </a:lnTo>
                  <a:lnTo>
                    <a:pt x="40" y="44"/>
                  </a:lnTo>
                  <a:lnTo>
                    <a:pt x="88" y="32"/>
                  </a:lnTo>
                  <a:lnTo>
                    <a:pt x="154" y="21"/>
                  </a:lnTo>
                  <a:lnTo>
                    <a:pt x="232" y="11"/>
                  </a:lnTo>
                  <a:lnTo>
                    <a:pt x="322" y="5"/>
                  </a:lnTo>
                  <a:lnTo>
                    <a:pt x="420" y="0"/>
                  </a:lnTo>
                  <a:lnTo>
                    <a:pt x="528" y="0"/>
                  </a:lnTo>
                  <a:close/>
                </a:path>
              </a:pathLst>
            </a:custGeom>
            <a:solidFill>
              <a:srgbClr val="B3B3B3"/>
            </a:solidFill>
            <a:ln w="9525">
              <a:noFill/>
              <a:round/>
              <a:headEnd/>
              <a:tailEnd/>
            </a:ln>
          </p:spPr>
          <p:txBody>
            <a:bodyPr/>
            <a:lstStyle/>
            <a:p>
              <a:endParaRPr lang="en-US"/>
            </a:p>
          </p:txBody>
        </p:sp>
        <p:sp>
          <p:nvSpPr>
            <p:cNvPr id="12" name="Freeform 1029"/>
            <p:cNvSpPr>
              <a:spLocks/>
            </p:cNvSpPr>
            <p:nvPr/>
          </p:nvSpPr>
          <p:spPr bwMode="auto">
            <a:xfrm>
              <a:off x="3357" y="3259"/>
              <a:ext cx="285" cy="866"/>
            </a:xfrm>
            <a:custGeom>
              <a:avLst/>
              <a:gdLst>
                <a:gd name="T0" fmla="*/ 249 w 285"/>
                <a:gd name="T1" fmla="*/ 3 h 866"/>
                <a:gd name="T2" fmla="*/ 250 w 285"/>
                <a:gd name="T3" fmla="*/ 3 h 866"/>
                <a:gd name="T4" fmla="*/ 258 w 285"/>
                <a:gd name="T5" fmla="*/ 5 h 866"/>
                <a:gd name="T6" fmla="*/ 267 w 285"/>
                <a:gd name="T7" fmla="*/ 9 h 866"/>
                <a:gd name="T8" fmla="*/ 273 w 285"/>
                <a:gd name="T9" fmla="*/ 15 h 866"/>
                <a:gd name="T10" fmla="*/ 278 w 285"/>
                <a:gd name="T11" fmla="*/ 23 h 866"/>
                <a:gd name="T12" fmla="*/ 281 w 285"/>
                <a:gd name="T13" fmla="*/ 30 h 866"/>
                <a:gd name="T14" fmla="*/ 285 w 285"/>
                <a:gd name="T15" fmla="*/ 39 h 866"/>
                <a:gd name="T16" fmla="*/ 285 w 285"/>
                <a:gd name="T17" fmla="*/ 48 h 866"/>
                <a:gd name="T18" fmla="*/ 285 w 285"/>
                <a:gd name="T19" fmla="*/ 60 h 866"/>
                <a:gd name="T20" fmla="*/ 96 w 285"/>
                <a:gd name="T21" fmla="*/ 832 h 866"/>
                <a:gd name="T22" fmla="*/ 90 w 285"/>
                <a:gd name="T23" fmla="*/ 839 h 866"/>
                <a:gd name="T24" fmla="*/ 87 w 285"/>
                <a:gd name="T25" fmla="*/ 848 h 866"/>
                <a:gd name="T26" fmla="*/ 79 w 285"/>
                <a:gd name="T27" fmla="*/ 855 h 866"/>
                <a:gd name="T28" fmla="*/ 73 w 285"/>
                <a:gd name="T29" fmla="*/ 860 h 866"/>
                <a:gd name="T30" fmla="*/ 64 w 285"/>
                <a:gd name="T31" fmla="*/ 862 h 866"/>
                <a:gd name="T32" fmla="*/ 55 w 285"/>
                <a:gd name="T33" fmla="*/ 866 h 866"/>
                <a:gd name="T34" fmla="*/ 46 w 285"/>
                <a:gd name="T35" fmla="*/ 866 h 866"/>
                <a:gd name="T36" fmla="*/ 38 w 285"/>
                <a:gd name="T37" fmla="*/ 866 h 866"/>
                <a:gd name="T38" fmla="*/ 37 w 285"/>
                <a:gd name="T39" fmla="*/ 865 h 866"/>
                <a:gd name="T40" fmla="*/ 27 w 285"/>
                <a:gd name="T41" fmla="*/ 861 h 866"/>
                <a:gd name="T42" fmla="*/ 19 w 285"/>
                <a:gd name="T43" fmla="*/ 857 h 866"/>
                <a:gd name="T44" fmla="*/ 12 w 285"/>
                <a:gd name="T45" fmla="*/ 851 h 866"/>
                <a:gd name="T46" fmla="*/ 8 w 285"/>
                <a:gd name="T47" fmla="*/ 844 h 866"/>
                <a:gd name="T48" fmla="*/ 3 w 285"/>
                <a:gd name="T49" fmla="*/ 836 h 866"/>
                <a:gd name="T50" fmla="*/ 2 w 285"/>
                <a:gd name="T51" fmla="*/ 827 h 866"/>
                <a:gd name="T52" fmla="*/ 0 w 285"/>
                <a:gd name="T53" fmla="*/ 818 h 866"/>
                <a:gd name="T54" fmla="*/ 3 w 285"/>
                <a:gd name="T55" fmla="*/ 809 h 866"/>
                <a:gd name="T56" fmla="*/ 193 w 285"/>
                <a:gd name="T57" fmla="*/ 37 h 866"/>
                <a:gd name="T58" fmla="*/ 196 w 285"/>
                <a:gd name="T59" fmla="*/ 27 h 866"/>
                <a:gd name="T60" fmla="*/ 200 w 285"/>
                <a:gd name="T61" fmla="*/ 19 h 866"/>
                <a:gd name="T62" fmla="*/ 206 w 285"/>
                <a:gd name="T63" fmla="*/ 11 h 866"/>
                <a:gd name="T64" fmla="*/ 214 w 285"/>
                <a:gd name="T65" fmla="*/ 8 h 866"/>
                <a:gd name="T66" fmla="*/ 221 w 285"/>
                <a:gd name="T67" fmla="*/ 3 h 866"/>
                <a:gd name="T68" fmla="*/ 230 w 285"/>
                <a:gd name="T69" fmla="*/ 1 h 866"/>
                <a:gd name="T70" fmla="*/ 239 w 285"/>
                <a:gd name="T71" fmla="*/ 0 h 866"/>
                <a:gd name="T72" fmla="*/ 249 w 285"/>
                <a:gd name="T73" fmla="*/ 3 h 8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5"/>
                <a:gd name="T112" fmla="*/ 0 h 866"/>
                <a:gd name="T113" fmla="*/ 285 w 285"/>
                <a:gd name="T114" fmla="*/ 866 h 8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5" h="866">
                  <a:moveTo>
                    <a:pt x="249" y="3"/>
                  </a:moveTo>
                  <a:lnTo>
                    <a:pt x="250" y="3"/>
                  </a:lnTo>
                  <a:lnTo>
                    <a:pt x="258" y="5"/>
                  </a:lnTo>
                  <a:lnTo>
                    <a:pt x="267" y="9"/>
                  </a:lnTo>
                  <a:lnTo>
                    <a:pt x="273" y="15"/>
                  </a:lnTo>
                  <a:lnTo>
                    <a:pt x="278" y="23"/>
                  </a:lnTo>
                  <a:lnTo>
                    <a:pt x="281" y="30"/>
                  </a:lnTo>
                  <a:lnTo>
                    <a:pt x="285" y="39"/>
                  </a:lnTo>
                  <a:lnTo>
                    <a:pt x="285" y="48"/>
                  </a:lnTo>
                  <a:lnTo>
                    <a:pt x="285" y="60"/>
                  </a:lnTo>
                  <a:lnTo>
                    <a:pt x="96" y="832"/>
                  </a:lnTo>
                  <a:lnTo>
                    <a:pt x="90" y="839"/>
                  </a:lnTo>
                  <a:lnTo>
                    <a:pt x="87" y="848"/>
                  </a:lnTo>
                  <a:lnTo>
                    <a:pt x="79" y="855"/>
                  </a:lnTo>
                  <a:lnTo>
                    <a:pt x="73" y="860"/>
                  </a:lnTo>
                  <a:lnTo>
                    <a:pt x="64" y="862"/>
                  </a:lnTo>
                  <a:lnTo>
                    <a:pt x="55" y="866"/>
                  </a:lnTo>
                  <a:lnTo>
                    <a:pt x="46" y="866"/>
                  </a:lnTo>
                  <a:lnTo>
                    <a:pt x="38" y="866"/>
                  </a:lnTo>
                  <a:lnTo>
                    <a:pt x="37" y="865"/>
                  </a:lnTo>
                  <a:lnTo>
                    <a:pt x="27" y="861"/>
                  </a:lnTo>
                  <a:lnTo>
                    <a:pt x="19" y="857"/>
                  </a:lnTo>
                  <a:lnTo>
                    <a:pt x="12" y="851"/>
                  </a:lnTo>
                  <a:lnTo>
                    <a:pt x="8" y="844"/>
                  </a:lnTo>
                  <a:lnTo>
                    <a:pt x="3" y="836"/>
                  </a:lnTo>
                  <a:lnTo>
                    <a:pt x="2" y="827"/>
                  </a:lnTo>
                  <a:lnTo>
                    <a:pt x="0" y="818"/>
                  </a:lnTo>
                  <a:lnTo>
                    <a:pt x="3" y="809"/>
                  </a:lnTo>
                  <a:lnTo>
                    <a:pt x="193" y="37"/>
                  </a:lnTo>
                  <a:lnTo>
                    <a:pt x="196" y="27"/>
                  </a:lnTo>
                  <a:lnTo>
                    <a:pt x="200" y="19"/>
                  </a:lnTo>
                  <a:lnTo>
                    <a:pt x="206" y="11"/>
                  </a:lnTo>
                  <a:lnTo>
                    <a:pt x="214" y="8"/>
                  </a:lnTo>
                  <a:lnTo>
                    <a:pt x="221" y="3"/>
                  </a:lnTo>
                  <a:lnTo>
                    <a:pt x="230" y="1"/>
                  </a:lnTo>
                  <a:lnTo>
                    <a:pt x="239" y="0"/>
                  </a:lnTo>
                  <a:lnTo>
                    <a:pt x="249" y="3"/>
                  </a:lnTo>
                  <a:close/>
                </a:path>
              </a:pathLst>
            </a:custGeom>
            <a:solidFill>
              <a:srgbClr val="B38501"/>
            </a:solidFill>
            <a:ln w="6350">
              <a:solidFill>
                <a:srgbClr val="000000"/>
              </a:solidFill>
              <a:prstDash val="solid"/>
              <a:round/>
              <a:headEnd/>
              <a:tailEnd/>
            </a:ln>
          </p:spPr>
          <p:txBody>
            <a:bodyPr/>
            <a:lstStyle/>
            <a:p>
              <a:endParaRPr lang="en-US"/>
            </a:p>
          </p:txBody>
        </p:sp>
        <p:sp>
          <p:nvSpPr>
            <p:cNvPr id="13" name="Freeform 1030"/>
            <p:cNvSpPr>
              <a:spLocks/>
            </p:cNvSpPr>
            <p:nvPr/>
          </p:nvSpPr>
          <p:spPr bwMode="auto">
            <a:xfrm>
              <a:off x="3842" y="3259"/>
              <a:ext cx="283" cy="866"/>
            </a:xfrm>
            <a:custGeom>
              <a:avLst/>
              <a:gdLst>
                <a:gd name="T0" fmla="*/ 37 w 283"/>
                <a:gd name="T1" fmla="*/ 3 h 866"/>
                <a:gd name="T2" fmla="*/ 37 w 283"/>
                <a:gd name="T3" fmla="*/ 3 h 866"/>
                <a:gd name="T4" fmla="*/ 27 w 283"/>
                <a:gd name="T5" fmla="*/ 5 h 866"/>
                <a:gd name="T6" fmla="*/ 19 w 283"/>
                <a:gd name="T7" fmla="*/ 9 h 866"/>
                <a:gd name="T8" fmla="*/ 12 w 283"/>
                <a:gd name="T9" fmla="*/ 15 h 866"/>
                <a:gd name="T10" fmla="*/ 8 w 283"/>
                <a:gd name="T11" fmla="*/ 23 h 866"/>
                <a:gd name="T12" fmla="*/ 3 w 283"/>
                <a:gd name="T13" fmla="*/ 30 h 866"/>
                <a:gd name="T14" fmla="*/ 2 w 283"/>
                <a:gd name="T15" fmla="*/ 39 h 866"/>
                <a:gd name="T16" fmla="*/ 0 w 283"/>
                <a:gd name="T17" fmla="*/ 48 h 866"/>
                <a:gd name="T18" fmla="*/ 3 w 283"/>
                <a:gd name="T19" fmla="*/ 60 h 866"/>
                <a:gd name="T20" fmla="*/ 192 w 283"/>
                <a:gd name="T21" fmla="*/ 832 h 866"/>
                <a:gd name="T22" fmla="*/ 195 w 283"/>
                <a:gd name="T23" fmla="*/ 839 h 866"/>
                <a:gd name="T24" fmla="*/ 198 w 283"/>
                <a:gd name="T25" fmla="*/ 848 h 866"/>
                <a:gd name="T26" fmla="*/ 205 w 283"/>
                <a:gd name="T27" fmla="*/ 855 h 866"/>
                <a:gd name="T28" fmla="*/ 212 w 283"/>
                <a:gd name="T29" fmla="*/ 860 h 866"/>
                <a:gd name="T30" fmla="*/ 220 w 283"/>
                <a:gd name="T31" fmla="*/ 862 h 866"/>
                <a:gd name="T32" fmla="*/ 230 w 283"/>
                <a:gd name="T33" fmla="*/ 866 h 866"/>
                <a:gd name="T34" fmla="*/ 239 w 283"/>
                <a:gd name="T35" fmla="*/ 866 h 866"/>
                <a:gd name="T36" fmla="*/ 249 w 283"/>
                <a:gd name="T37" fmla="*/ 866 h 866"/>
                <a:gd name="T38" fmla="*/ 250 w 283"/>
                <a:gd name="T39" fmla="*/ 865 h 866"/>
                <a:gd name="T40" fmla="*/ 258 w 283"/>
                <a:gd name="T41" fmla="*/ 861 h 866"/>
                <a:gd name="T42" fmla="*/ 266 w 283"/>
                <a:gd name="T43" fmla="*/ 857 h 866"/>
                <a:gd name="T44" fmla="*/ 272 w 283"/>
                <a:gd name="T45" fmla="*/ 851 h 866"/>
                <a:gd name="T46" fmla="*/ 278 w 283"/>
                <a:gd name="T47" fmla="*/ 844 h 866"/>
                <a:gd name="T48" fmla="*/ 281 w 283"/>
                <a:gd name="T49" fmla="*/ 836 h 866"/>
                <a:gd name="T50" fmla="*/ 283 w 283"/>
                <a:gd name="T51" fmla="*/ 827 h 866"/>
                <a:gd name="T52" fmla="*/ 283 w 283"/>
                <a:gd name="T53" fmla="*/ 818 h 866"/>
                <a:gd name="T54" fmla="*/ 283 w 283"/>
                <a:gd name="T55" fmla="*/ 809 h 866"/>
                <a:gd name="T56" fmla="*/ 94 w 283"/>
                <a:gd name="T57" fmla="*/ 37 h 866"/>
                <a:gd name="T58" fmla="*/ 89 w 283"/>
                <a:gd name="T59" fmla="*/ 27 h 866"/>
                <a:gd name="T60" fmla="*/ 85 w 283"/>
                <a:gd name="T61" fmla="*/ 19 h 866"/>
                <a:gd name="T62" fmla="*/ 79 w 283"/>
                <a:gd name="T63" fmla="*/ 11 h 866"/>
                <a:gd name="T64" fmla="*/ 73 w 283"/>
                <a:gd name="T65" fmla="*/ 8 h 866"/>
                <a:gd name="T66" fmla="*/ 64 w 283"/>
                <a:gd name="T67" fmla="*/ 3 h 866"/>
                <a:gd name="T68" fmla="*/ 55 w 283"/>
                <a:gd name="T69" fmla="*/ 1 h 866"/>
                <a:gd name="T70" fmla="*/ 46 w 283"/>
                <a:gd name="T71" fmla="*/ 0 h 866"/>
                <a:gd name="T72" fmla="*/ 37 w 283"/>
                <a:gd name="T73" fmla="*/ 3 h 8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83"/>
                <a:gd name="T112" fmla="*/ 0 h 866"/>
                <a:gd name="T113" fmla="*/ 283 w 283"/>
                <a:gd name="T114" fmla="*/ 866 h 86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83" h="866">
                  <a:moveTo>
                    <a:pt x="37" y="3"/>
                  </a:moveTo>
                  <a:lnTo>
                    <a:pt x="37" y="3"/>
                  </a:lnTo>
                  <a:lnTo>
                    <a:pt x="27" y="5"/>
                  </a:lnTo>
                  <a:lnTo>
                    <a:pt x="19" y="9"/>
                  </a:lnTo>
                  <a:lnTo>
                    <a:pt x="12" y="15"/>
                  </a:lnTo>
                  <a:lnTo>
                    <a:pt x="8" y="23"/>
                  </a:lnTo>
                  <a:lnTo>
                    <a:pt x="3" y="30"/>
                  </a:lnTo>
                  <a:lnTo>
                    <a:pt x="2" y="39"/>
                  </a:lnTo>
                  <a:lnTo>
                    <a:pt x="0" y="48"/>
                  </a:lnTo>
                  <a:lnTo>
                    <a:pt x="3" y="60"/>
                  </a:lnTo>
                  <a:lnTo>
                    <a:pt x="192" y="832"/>
                  </a:lnTo>
                  <a:lnTo>
                    <a:pt x="195" y="839"/>
                  </a:lnTo>
                  <a:lnTo>
                    <a:pt x="198" y="848"/>
                  </a:lnTo>
                  <a:lnTo>
                    <a:pt x="205" y="855"/>
                  </a:lnTo>
                  <a:lnTo>
                    <a:pt x="212" y="860"/>
                  </a:lnTo>
                  <a:lnTo>
                    <a:pt x="220" y="862"/>
                  </a:lnTo>
                  <a:lnTo>
                    <a:pt x="230" y="866"/>
                  </a:lnTo>
                  <a:lnTo>
                    <a:pt x="239" y="866"/>
                  </a:lnTo>
                  <a:lnTo>
                    <a:pt x="249" y="866"/>
                  </a:lnTo>
                  <a:lnTo>
                    <a:pt x="250" y="865"/>
                  </a:lnTo>
                  <a:lnTo>
                    <a:pt x="258" y="861"/>
                  </a:lnTo>
                  <a:lnTo>
                    <a:pt x="266" y="857"/>
                  </a:lnTo>
                  <a:lnTo>
                    <a:pt x="272" y="851"/>
                  </a:lnTo>
                  <a:lnTo>
                    <a:pt x="278" y="844"/>
                  </a:lnTo>
                  <a:lnTo>
                    <a:pt x="281" y="836"/>
                  </a:lnTo>
                  <a:lnTo>
                    <a:pt x="283" y="827"/>
                  </a:lnTo>
                  <a:lnTo>
                    <a:pt x="283" y="818"/>
                  </a:lnTo>
                  <a:lnTo>
                    <a:pt x="283" y="809"/>
                  </a:lnTo>
                  <a:lnTo>
                    <a:pt x="94" y="37"/>
                  </a:lnTo>
                  <a:lnTo>
                    <a:pt x="89" y="27"/>
                  </a:lnTo>
                  <a:lnTo>
                    <a:pt x="85" y="19"/>
                  </a:lnTo>
                  <a:lnTo>
                    <a:pt x="79" y="11"/>
                  </a:lnTo>
                  <a:lnTo>
                    <a:pt x="73" y="8"/>
                  </a:lnTo>
                  <a:lnTo>
                    <a:pt x="64" y="3"/>
                  </a:lnTo>
                  <a:lnTo>
                    <a:pt x="55" y="1"/>
                  </a:lnTo>
                  <a:lnTo>
                    <a:pt x="46" y="0"/>
                  </a:lnTo>
                  <a:lnTo>
                    <a:pt x="37" y="3"/>
                  </a:lnTo>
                  <a:close/>
                </a:path>
              </a:pathLst>
            </a:custGeom>
            <a:solidFill>
              <a:srgbClr val="B38501"/>
            </a:solidFill>
            <a:ln w="6350">
              <a:solidFill>
                <a:srgbClr val="000000"/>
              </a:solidFill>
              <a:prstDash val="solid"/>
              <a:round/>
              <a:headEnd/>
              <a:tailEnd/>
            </a:ln>
          </p:spPr>
          <p:txBody>
            <a:bodyPr/>
            <a:lstStyle/>
            <a:p>
              <a:endParaRPr lang="en-US"/>
            </a:p>
          </p:txBody>
        </p:sp>
        <p:sp>
          <p:nvSpPr>
            <p:cNvPr id="14" name="Freeform 1031"/>
            <p:cNvSpPr>
              <a:spLocks/>
            </p:cNvSpPr>
            <p:nvPr/>
          </p:nvSpPr>
          <p:spPr bwMode="auto">
            <a:xfrm>
              <a:off x="3467" y="3738"/>
              <a:ext cx="554" cy="106"/>
            </a:xfrm>
            <a:custGeom>
              <a:avLst/>
              <a:gdLst>
                <a:gd name="T0" fmla="*/ 276 w 554"/>
                <a:gd name="T1" fmla="*/ 0 h 106"/>
                <a:gd name="T2" fmla="*/ 331 w 554"/>
                <a:gd name="T3" fmla="*/ 0 h 106"/>
                <a:gd name="T4" fmla="*/ 383 w 554"/>
                <a:gd name="T5" fmla="*/ 4 h 106"/>
                <a:gd name="T6" fmla="*/ 430 w 554"/>
                <a:gd name="T7" fmla="*/ 7 h 106"/>
                <a:gd name="T8" fmla="*/ 472 w 554"/>
                <a:gd name="T9" fmla="*/ 15 h 106"/>
                <a:gd name="T10" fmla="*/ 505 w 554"/>
                <a:gd name="T11" fmla="*/ 23 h 106"/>
                <a:gd name="T12" fmla="*/ 531 w 554"/>
                <a:gd name="T13" fmla="*/ 31 h 106"/>
                <a:gd name="T14" fmla="*/ 548 w 554"/>
                <a:gd name="T15" fmla="*/ 42 h 106"/>
                <a:gd name="T16" fmla="*/ 554 w 554"/>
                <a:gd name="T17" fmla="*/ 53 h 106"/>
                <a:gd name="T18" fmla="*/ 548 w 554"/>
                <a:gd name="T19" fmla="*/ 63 h 106"/>
                <a:gd name="T20" fmla="*/ 531 w 554"/>
                <a:gd name="T21" fmla="*/ 73 h 106"/>
                <a:gd name="T22" fmla="*/ 505 w 554"/>
                <a:gd name="T23" fmla="*/ 81 h 106"/>
                <a:gd name="T24" fmla="*/ 472 w 554"/>
                <a:gd name="T25" fmla="*/ 90 h 106"/>
                <a:gd name="T26" fmla="*/ 430 w 554"/>
                <a:gd name="T27" fmla="*/ 96 h 106"/>
                <a:gd name="T28" fmla="*/ 383 w 554"/>
                <a:gd name="T29" fmla="*/ 101 h 106"/>
                <a:gd name="T30" fmla="*/ 331 w 554"/>
                <a:gd name="T31" fmla="*/ 104 h 106"/>
                <a:gd name="T32" fmla="*/ 276 w 554"/>
                <a:gd name="T33" fmla="*/ 106 h 106"/>
                <a:gd name="T34" fmla="*/ 220 w 554"/>
                <a:gd name="T35" fmla="*/ 104 h 106"/>
                <a:gd name="T36" fmla="*/ 168 w 554"/>
                <a:gd name="T37" fmla="*/ 101 h 106"/>
                <a:gd name="T38" fmla="*/ 120 w 554"/>
                <a:gd name="T39" fmla="*/ 96 h 106"/>
                <a:gd name="T40" fmla="*/ 81 w 554"/>
                <a:gd name="T41" fmla="*/ 90 h 106"/>
                <a:gd name="T42" fmla="*/ 46 w 554"/>
                <a:gd name="T43" fmla="*/ 81 h 106"/>
                <a:gd name="T44" fmla="*/ 21 w 554"/>
                <a:gd name="T45" fmla="*/ 73 h 106"/>
                <a:gd name="T46" fmla="*/ 5 w 554"/>
                <a:gd name="T47" fmla="*/ 63 h 106"/>
                <a:gd name="T48" fmla="*/ 0 w 554"/>
                <a:gd name="T49" fmla="*/ 53 h 106"/>
                <a:gd name="T50" fmla="*/ 5 w 554"/>
                <a:gd name="T51" fmla="*/ 42 h 106"/>
                <a:gd name="T52" fmla="*/ 21 w 554"/>
                <a:gd name="T53" fmla="*/ 31 h 106"/>
                <a:gd name="T54" fmla="*/ 46 w 554"/>
                <a:gd name="T55" fmla="*/ 23 h 106"/>
                <a:gd name="T56" fmla="*/ 81 w 554"/>
                <a:gd name="T57" fmla="*/ 15 h 106"/>
                <a:gd name="T58" fmla="*/ 120 w 554"/>
                <a:gd name="T59" fmla="*/ 7 h 106"/>
                <a:gd name="T60" fmla="*/ 168 w 554"/>
                <a:gd name="T61" fmla="*/ 4 h 106"/>
                <a:gd name="T62" fmla="*/ 220 w 554"/>
                <a:gd name="T63" fmla="*/ 0 h 106"/>
                <a:gd name="T64" fmla="*/ 276 w 554"/>
                <a:gd name="T65" fmla="*/ 0 h 1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54"/>
                <a:gd name="T100" fmla="*/ 0 h 106"/>
                <a:gd name="T101" fmla="*/ 554 w 554"/>
                <a:gd name="T102" fmla="*/ 106 h 1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54" h="106">
                  <a:moveTo>
                    <a:pt x="276" y="0"/>
                  </a:moveTo>
                  <a:lnTo>
                    <a:pt x="331" y="0"/>
                  </a:lnTo>
                  <a:lnTo>
                    <a:pt x="383" y="4"/>
                  </a:lnTo>
                  <a:lnTo>
                    <a:pt x="430" y="7"/>
                  </a:lnTo>
                  <a:lnTo>
                    <a:pt x="472" y="15"/>
                  </a:lnTo>
                  <a:lnTo>
                    <a:pt x="505" y="23"/>
                  </a:lnTo>
                  <a:lnTo>
                    <a:pt x="531" y="31"/>
                  </a:lnTo>
                  <a:lnTo>
                    <a:pt x="548" y="42"/>
                  </a:lnTo>
                  <a:lnTo>
                    <a:pt x="554" y="53"/>
                  </a:lnTo>
                  <a:lnTo>
                    <a:pt x="548" y="63"/>
                  </a:lnTo>
                  <a:lnTo>
                    <a:pt x="531" y="73"/>
                  </a:lnTo>
                  <a:lnTo>
                    <a:pt x="505" y="81"/>
                  </a:lnTo>
                  <a:lnTo>
                    <a:pt x="472" y="90"/>
                  </a:lnTo>
                  <a:lnTo>
                    <a:pt x="430" y="96"/>
                  </a:lnTo>
                  <a:lnTo>
                    <a:pt x="383" y="101"/>
                  </a:lnTo>
                  <a:lnTo>
                    <a:pt x="331" y="104"/>
                  </a:lnTo>
                  <a:lnTo>
                    <a:pt x="276" y="106"/>
                  </a:lnTo>
                  <a:lnTo>
                    <a:pt x="220" y="104"/>
                  </a:lnTo>
                  <a:lnTo>
                    <a:pt x="168" y="101"/>
                  </a:lnTo>
                  <a:lnTo>
                    <a:pt x="120" y="96"/>
                  </a:lnTo>
                  <a:lnTo>
                    <a:pt x="81" y="90"/>
                  </a:lnTo>
                  <a:lnTo>
                    <a:pt x="46" y="81"/>
                  </a:lnTo>
                  <a:lnTo>
                    <a:pt x="21" y="73"/>
                  </a:lnTo>
                  <a:lnTo>
                    <a:pt x="5" y="63"/>
                  </a:lnTo>
                  <a:lnTo>
                    <a:pt x="0" y="53"/>
                  </a:lnTo>
                  <a:lnTo>
                    <a:pt x="5" y="42"/>
                  </a:lnTo>
                  <a:lnTo>
                    <a:pt x="21" y="31"/>
                  </a:lnTo>
                  <a:lnTo>
                    <a:pt x="46" y="23"/>
                  </a:lnTo>
                  <a:lnTo>
                    <a:pt x="81" y="15"/>
                  </a:lnTo>
                  <a:lnTo>
                    <a:pt x="120" y="7"/>
                  </a:lnTo>
                  <a:lnTo>
                    <a:pt x="168" y="4"/>
                  </a:lnTo>
                  <a:lnTo>
                    <a:pt x="220" y="0"/>
                  </a:lnTo>
                  <a:lnTo>
                    <a:pt x="276" y="0"/>
                  </a:lnTo>
                  <a:close/>
                </a:path>
              </a:pathLst>
            </a:custGeom>
            <a:solidFill>
              <a:srgbClr val="B38501"/>
            </a:solidFill>
            <a:ln w="6350">
              <a:solidFill>
                <a:srgbClr val="000000"/>
              </a:solidFill>
              <a:prstDash val="solid"/>
              <a:round/>
              <a:headEnd/>
              <a:tailEnd/>
            </a:ln>
          </p:spPr>
          <p:txBody>
            <a:bodyPr/>
            <a:lstStyle/>
            <a:p>
              <a:endParaRPr lang="en-US"/>
            </a:p>
          </p:txBody>
        </p:sp>
        <p:sp>
          <p:nvSpPr>
            <p:cNvPr id="15" name="Freeform 1032"/>
            <p:cNvSpPr>
              <a:spLocks/>
            </p:cNvSpPr>
            <p:nvPr/>
          </p:nvSpPr>
          <p:spPr bwMode="auto">
            <a:xfrm>
              <a:off x="3516" y="3762"/>
              <a:ext cx="439" cy="56"/>
            </a:xfrm>
            <a:custGeom>
              <a:avLst/>
              <a:gdLst>
                <a:gd name="T0" fmla="*/ 220 w 439"/>
                <a:gd name="T1" fmla="*/ 0 h 56"/>
                <a:gd name="T2" fmla="*/ 263 w 439"/>
                <a:gd name="T3" fmla="*/ 0 h 56"/>
                <a:gd name="T4" fmla="*/ 303 w 439"/>
                <a:gd name="T5" fmla="*/ 1 h 56"/>
                <a:gd name="T6" fmla="*/ 340 w 439"/>
                <a:gd name="T7" fmla="*/ 4 h 56"/>
                <a:gd name="T8" fmla="*/ 375 w 439"/>
                <a:gd name="T9" fmla="*/ 7 h 56"/>
                <a:gd name="T10" fmla="*/ 400 w 439"/>
                <a:gd name="T11" fmla="*/ 11 h 56"/>
                <a:gd name="T12" fmla="*/ 422 w 439"/>
                <a:gd name="T13" fmla="*/ 16 h 56"/>
                <a:gd name="T14" fmla="*/ 434 w 439"/>
                <a:gd name="T15" fmla="*/ 21 h 56"/>
                <a:gd name="T16" fmla="*/ 439 w 439"/>
                <a:gd name="T17" fmla="*/ 29 h 56"/>
                <a:gd name="T18" fmla="*/ 434 w 439"/>
                <a:gd name="T19" fmla="*/ 34 h 56"/>
                <a:gd name="T20" fmla="*/ 422 w 439"/>
                <a:gd name="T21" fmla="*/ 39 h 56"/>
                <a:gd name="T22" fmla="*/ 400 w 439"/>
                <a:gd name="T23" fmla="*/ 43 h 56"/>
                <a:gd name="T24" fmla="*/ 375 w 439"/>
                <a:gd name="T25" fmla="*/ 48 h 56"/>
                <a:gd name="T26" fmla="*/ 340 w 439"/>
                <a:gd name="T27" fmla="*/ 51 h 56"/>
                <a:gd name="T28" fmla="*/ 303 w 439"/>
                <a:gd name="T29" fmla="*/ 53 h 56"/>
                <a:gd name="T30" fmla="*/ 263 w 439"/>
                <a:gd name="T31" fmla="*/ 54 h 56"/>
                <a:gd name="T32" fmla="*/ 220 w 439"/>
                <a:gd name="T33" fmla="*/ 56 h 56"/>
                <a:gd name="T34" fmla="*/ 174 w 439"/>
                <a:gd name="T35" fmla="*/ 54 h 56"/>
                <a:gd name="T36" fmla="*/ 133 w 439"/>
                <a:gd name="T37" fmla="*/ 53 h 56"/>
                <a:gd name="T38" fmla="*/ 95 w 439"/>
                <a:gd name="T39" fmla="*/ 51 h 56"/>
                <a:gd name="T40" fmla="*/ 63 w 439"/>
                <a:gd name="T41" fmla="*/ 48 h 56"/>
                <a:gd name="T42" fmla="*/ 36 w 439"/>
                <a:gd name="T43" fmla="*/ 43 h 56"/>
                <a:gd name="T44" fmla="*/ 17 w 439"/>
                <a:gd name="T45" fmla="*/ 39 h 56"/>
                <a:gd name="T46" fmla="*/ 4 w 439"/>
                <a:gd name="T47" fmla="*/ 34 h 56"/>
                <a:gd name="T48" fmla="*/ 0 w 439"/>
                <a:gd name="T49" fmla="*/ 29 h 56"/>
                <a:gd name="T50" fmla="*/ 4 w 439"/>
                <a:gd name="T51" fmla="*/ 21 h 56"/>
                <a:gd name="T52" fmla="*/ 17 w 439"/>
                <a:gd name="T53" fmla="*/ 16 h 56"/>
                <a:gd name="T54" fmla="*/ 36 w 439"/>
                <a:gd name="T55" fmla="*/ 11 h 56"/>
                <a:gd name="T56" fmla="*/ 63 w 439"/>
                <a:gd name="T57" fmla="*/ 7 h 56"/>
                <a:gd name="T58" fmla="*/ 95 w 439"/>
                <a:gd name="T59" fmla="*/ 4 h 56"/>
                <a:gd name="T60" fmla="*/ 133 w 439"/>
                <a:gd name="T61" fmla="*/ 1 h 56"/>
                <a:gd name="T62" fmla="*/ 174 w 439"/>
                <a:gd name="T63" fmla="*/ 0 h 56"/>
                <a:gd name="T64" fmla="*/ 220 w 439"/>
                <a:gd name="T65" fmla="*/ 0 h 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9"/>
                <a:gd name="T100" fmla="*/ 0 h 56"/>
                <a:gd name="T101" fmla="*/ 439 w 439"/>
                <a:gd name="T102" fmla="*/ 56 h 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9" h="56">
                  <a:moveTo>
                    <a:pt x="220" y="0"/>
                  </a:moveTo>
                  <a:lnTo>
                    <a:pt x="263" y="0"/>
                  </a:lnTo>
                  <a:lnTo>
                    <a:pt x="303" y="1"/>
                  </a:lnTo>
                  <a:lnTo>
                    <a:pt x="340" y="4"/>
                  </a:lnTo>
                  <a:lnTo>
                    <a:pt x="375" y="7"/>
                  </a:lnTo>
                  <a:lnTo>
                    <a:pt x="400" y="11"/>
                  </a:lnTo>
                  <a:lnTo>
                    <a:pt x="422" y="16"/>
                  </a:lnTo>
                  <a:lnTo>
                    <a:pt x="434" y="21"/>
                  </a:lnTo>
                  <a:lnTo>
                    <a:pt x="439" y="29"/>
                  </a:lnTo>
                  <a:lnTo>
                    <a:pt x="434" y="34"/>
                  </a:lnTo>
                  <a:lnTo>
                    <a:pt x="422" y="39"/>
                  </a:lnTo>
                  <a:lnTo>
                    <a:pt x="400" y="43"/>
                  </a:lnTo>
                  <a:lnTo>
                    <a:pt x="375" y="48"/>
                  </a:lnTo>
                  <a:lnTo>
                    <a:pt x="340" y="51"/>
                  </a:lnTo>
                  <a:lnTo>
                    <a:pt x="303" y="53"/>
                  </a:lnTo>
                  <a:lnTo>
                    <a:pt x="263" y="54"/>
                  </a:lnTo>
                  <a:lnTo>
                    <a:pt x="220" y="56"/>
                  </a:lnTo>
                  <a:lnTo>
                    <a:pt x="174" y="54"/>
                  </a:lnTo>
                  <a:lnTo>
                    <a:pt x="133" y="53"/>
                  </a:lnTo>
                  <a:lnTo>
                    <a:pt x="95" y="51"/>
                  </a:lnTo>
                  <a:lnTo>
                    <a:pt x="63" y="48"/>
                  </a:lnTo>
                  <a:lnTo>
                    <a:pt x="36" y="43"/>
                  </a:lnTo>
                  <a:lnTo>
                    <a:pt x="17" y="39"/>
                  </a:lnTo>
                  <a:lnTo>
                    <a:pt x="4" y="34"/>
                  </a:lnTo>
                  <a:lnTo>
                    <a:pt x="0" y="29"/>
                  </a:lnTo>
                  <a:lnTo>
                    <a:pt x="4" y="21"/>
                  </a:lnTo>
                  <a:lnTo>
                    <a:pt x="17" y="16"/>
                  </a:lnTo>
                  <a:lnTo>
                    <a:pt x="36" y="11"/>
                  </a:lnTo>
                  <a:lnTo>
                    <a:pt x="63" y="7"/>
                  </a:lnTo>
                  <a:lnTo>
                    <a:pt x="95" y="4"/>
                  </a:lnTo>
                  <a:lnTo>
                    <a:pt x="133" y="1"/>
                  </a:lnTo>
                  <a:lnTo>
                    <a:pt x="174" y="0"/>
                  </a:lnTo>
                  <a:lnTo>
                    <a:pt x="220" y="0"/>
                  </a:lnTo>
                  <a:close/>
                </a:path>
              </a:pathLst>
            </a:custGeom>
            <a:solidFill>
              <a:srgbClr val="FFFFFF"/>
            </a:solidFill>
            <a:ln w="6350">
              <a:solidFill>
                <a:srgbClr val="000000"/>
              </a:solidFill>
              <a:prstDash val="solid"/>
              <a:round/>
              <a:headEnd/>
              <a:tailEnd/>
            </a:ln>
          </p:spPr>
          <p:txBody>
            <a:bodyPr/>
            <a:lstStyle/>
            <a:p>
              <a:endParaRPr lang="en-US"/>
            </a:p>
          </p:txBody>
        </p:sp>
        <p:sp>
          <p:nvSpPr>
            <p:cNvPr id="16" name="Freeform 1033"/>
            <p:cNvSpPr>
              <a:spLocks/>
            </p:cNvSpPr>
            <p:nvPr/>
          </p:nvSpPr>
          <p:spPr bwMode="auto">
            <a:xfrm>
              <a:off x="3704" y="3292"/>
              <a:ext cx="94" cy="890"/>
            </a:xfrm>
            <a:custGeom>
              <a:avLst/>
              <a:gdLst>
                <a:gd name="T0" fmla="*/ 47 w 94"/>
                <a:gd name="T1" fmla="*/ 0 h 890"/>
                <a:gd name="T2" fmla="*/ 47 w 94"/>
                <a:gd name="T3" fmla="*/ 0 h 890"/>
                <a:gd name="T4" fmla="*/ 56 w 94"/>
                <a:gd name="T5" fmla="*/ 0 h 890"/>
                <a:gd name="T6" fmla="*/ 65 w 94"/>
                <a:gd name="T7" fmla="*/ 3 h 890"/>
                <a:gd name="T8" fmla="*/ 72 w 94"/>
                <a:gd name="T9" fmla="*/ 6 h 890"/>
                <a:gd name="T10" fmla="*/ 80 w 94"/>
                <a:gd name="T11" fmla="*/ 14 h 890"/>
                <a:gd name="T12" fmla="*/ 85 w 94"/>
                <a:gd name="T13" fmla="*/ 20 h 890"/>
                <a:gd name="T14" fmla="*/ 90 w 94"/>
                <a:gd name="T15" fmla="*/ 28 h 890"/>
                <a:gd name="T16" fmla="*/ 93 w 94"/>
                <a:gd name="T17" fmla="*/ 37 h 890"/>
                <a:gd name="T18" fmla="*/ 94 w 94"/>
                <a:gd name="T19" fmla="*/ 47 h 890"/>
                <a:gd name="T20" fmla="*/ 94 w 94"/>
                <a:gd name="T21" fmla="*/ 843 h 890"/>
                <a:gd name="T22" fmla="*/ 93 w 94"/>
                <a:gd name="T23" fmla="*/ 852 h 890"/>
                <a:gd name="T24" fmla="*/ 90 w 94"/>
                <a:gd name="T25" fmla="*/ 861 h 890"/>
                <a:gd name="T26" fmla="*/ 85 w 94"/>
                <a:gd name="T27" fmla="*/ 869 h 890"/>
                <a:gd name="T28" fmla="*/ 80 w 94"/>
                <a:gd name="T29" fmla="*/ 876 h 890"/>
                <a:gd name="T30" fmla="*/ 72 w 94"/>
                <a:gd name="T31" fmla="*/ 880 h 890"/>
                <a:gd name="T32" fmla="*/ 65 w 94"/>
                <a:gd name="T33" fmla="*/ 885 h 890"/>
                <a:gd name="T34" fmla="*/ 56 w 94"/>
                <a:gd name="T35" fmla="*/ 888 h 890"/>
                <a:gd name="T36" fmla="*/ 47 w 94"/>
                <a:gd name="T37" fmla="*/ 890 h 890"/>
                <a:gd name="T38" fmla="*/ 47 w 94"/>
                <a:gd name="T39" fmla="*/ 890 h 890"/>
                <a:gd name="T40" fmla="*/ 37 w 94"/>
                <a:gd name="T41" fmla="*/ 888 h 890"/>
                <a:gd name="T42" fmla="*/ 28 w 94"/>
                <a:gd name="T43" fmla="*/ 885 h 890"/>
                <a:gd name="T44" fmla="*/ 20 w 94"/>
                <a:gd name="T45" fmla="*/ 880 h 890"/>
                <a:gd name="T46" fmla="*/ 14 w 94"/>
                <a:gd name="T47" fmla="*/ 876 h 890"/>
                <a:gd name="T48" fmla="*/ 6 w 94"/>
                <a:gd name="T49" fmla="*/ 869 h 890"/>
                <a:gd name="T50" fmla="*/ 2 w 94"/>
                <a:gd name="T51" fmla="*/ 861 h 890"/>
                <a:gd name="T52" fmla="*/ 0 w 94"/>
                <a:gd name="T53" fmla="*/ 852 h 890"/>
                <a:gd name="T54" fmla="*/ 0 w 94"/>
                <a:gd name="T55" fmla="*/ 843 h 890"/>
                <a:gd name="T56" fmla="*/ 0 w 94"/>
                <a:gd name="T57" fmla="*/ 47 h 890"/>
                <a:gd name="T58" fmla="*/ 0 w 94"/>
                <a:gd name="T59" fmla="*/ 37 h 890"/>
                <a:gd name="T60" fmla="*/ 2 w 94"/>
                <a:gd name="T61" fmla="*/ 28 h 890"/>
                <a:gd name="T62" fmla="*/ 6 w 94"/>
                <a:gd name="T63" fmla="*/ 20 h 890"/>
                <a:gd name="T64" fmla="*/ 14 w 94"/>
                <a:gd name="T65" fmla="*/ 14 h 890"/>
                <a:gd name="T66" fmla="*/ 20 w 94"/>
                <a:gd name="T67" fmla="*/ 6 h 890"/>
                <a:gd name="T68" fmla="*/ 28 w 94"/>
                <a:gd name="T69" fmla="*/ 3 h 890"/>
                <a:gd name="T70" fmla="*/ 37 w 94"/>
                <a:gd name="T71" fmla="*/ 0 h 890"/>
                <a:gd name="T72" fmla="*/ 47 w 94"/>
                <a:gd name="T73" fmla="*/ 0 h 8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4"/>
                <a:gd name="T112" fmla="*/ 0 h 890"/>
                <a:gd name="T113" fmla="*/ 94 w 94"/>
                <a:gd name="T114" fmla="*/ 890 h 8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4" h="890">
                  <a:moveTo>
                    <a:pt x="47" y="0"/>
                  </a:moveTo>
                  <a:lnTo>
                    <a:pt x="47" y="0"/>
                  </a:lnTo>
                  <a:lnTo>
                    <a:pt x="56" y="0"/>
                  </a:lnTo>
                  <a:lnTo>
                    <a:pt x="65" y="3"/>
                  </a:lnTo>
                  <a:lnTo>
                    <a:pt x="72" y="6"/>
                  </a:lnTo>
                  <a:lnTo>
                    <a:pt x="80" y="14"/>
                  </a:lnTo>
                  <a:lnTo>
                    <a:pt x="85" y="20"/>
                  </a:lnTo>
                  <a:lnTo>
                    <a:pt x="90" y="28"/>
                  </a:lnTo>
                  <a:lnTo>
                    <a:pt x="93" y="37"/>
                  </a:lnTo>
                  <a:lnTo>
                    <a:pt x="94" y="47"/>
                  </a:lnTo>
                  <a:lnTo>
                    <a:pt x="94" y="843"/>
                  </a:lnTo>
                  <a:lnTo>
                    <a:pt x="93" y="852"/>
                  </a:lnTo>
                  <a:lnTo>
                    <a:pt x="90" y="861"/>
                  </a:lnTo>
                  <a:lnTo>
                    <a:pt x="85" y="869"/>
                  </a:lnTo>
                  <a:lnTo>
                    <a:pt x="80" y="876"/>
                  </a:lnTo>
                  <a:lnTo>
                    <a:pt x="72" y="880"/>
                  </a:lnTo>
                  <a:lnTo>
                    <a:pt x="65" y="885"/>
                  </a:lnTo>
                  <a:lnTo>
                    <a:pt x="56" y="888"/>
                  </a:lnTo>
                  <a:lnTo>
                    <a:pt x="47" y="890"/>
                  </a:lnTo>
                  <a:lnTo>
                    <a:pt x="37" y="888"/>
                  </a:lnTo>
                  <a:lnTo>
                    <a:pt x="28" y="885"/>
                  </a:lnTo>
                  <a:lnTo>
                    <a:pt x="20" y="880"/>
                  </a:lnTo>
                  <a:lnTo>
                    <a:pt x="14" y="876"/>
                  </a:lnTo>
                  <a:lnTo>
                    <a:pt x="6" y="869"/>
                  </a:lnTo>
                  <a:lnTo>
                    <a:pt x="2" y="861"/>
                  </a:lnTo>
                  <a:lnTo>
                    <a:pt x="0" y="852"/>
                  </a:lnTo>
                  <a:lnTo>
                    <a:pt x="0" y="843"/>
                  </a:lnTo>
                  <a:lnTo>
                    <a:pt x="0" y="47"/>
                  </a:lnTo>
                  <a:lnTo>
                    <a:pt x="0" y="37"/>
                  </a:lnTo>
                  <a:lnTo>
                    <a:pt x="2" y="28"/>
                  </a:lnTo>
                  <a:lnTo>
                    <a:pt x="6" y="20"/>
                  </a:lnTo>
                  <a:lnTo>
                    <a:pt x="14" y="14"/>
                  </a:lnTo>
                  <a:lnTo>
                    <a:pt x="20" y="6"/>
                  </a:lnTo>
                  <a:lnTo>
                    <a:pt x="28" y="3"/>
                  </a:lnTo>
                  <a:lnTo>
                    <a:pt x="37" y="0"/>
                  </a:lnTo>
                  <a:lnTo>
                    <a:pt x="47" y="0"/>
                  </a:lnTo>
                  <a:close/>
                </a:path>
              </a:pathLst>
            </a:custGeom>
            <a:solidFill>
              <a:srgbClr val="B38501"/>
            </a:solidFill>
            <a:ln w="6350">
              <a:solidFill>
                <a:srgbClr val="000000"/>
              </a:solidFill>
              <a:prstDash val="solid"/>
              <a:round/>
              <a:headEnd/>
              <a:tailEnd/>
            </a:ln>
          </p:spPr>
          <p:txBody>
            <a:bodyPr/>
            <a:lstStyle/>
            <a:p>
              <a:endParaRPr lang="en-US"/>
            </a:p>
          </p:txBody>
        </p:sp>
        <p:sp>
          <p:nvSpPr>
            <p:cNvPr id="17" name="Rectangle 1034"/>
            <p:cNvSpPr>
              <a:spLocks noChangeArrowheads="1"/>
            </p:cNvSpPr>
            <p:nvPr/>
          </p:nvSpPr>
          <p:spPr bwMode="auto">
            <a:xfrm>
              <a:off x="1767" y="815"/>
              <a:ext cx="3839" cy="2461"/>
            </a:xfrm>
            <a:prstGeom prst="rect">
              <a:avLst/>
            </a:prstGeom>
            <a:solidFill>
              <a:srgbClr val="B38501"/>
            </a:solidFill>
            <a:ln w="6350">
              <a:solidFill>
                <a:srgbClr val="000000"/>
              </a:solidFill>
              <a:miter lim="800000"/>
              <a:headEnd/>
              <a:tailEnd/>
            </a:ln>
          </p:spPr>
          <p:txBody>
            <a:bodyPr/>
            <a:lstStyle/>
            <a:p>
              <a:endParaRPr lang="en-MY"/>
            </a:p>
          </p:txBody>
        </p:sp>
        <p:sp>
          <p:nvSpPr>
            <p:cNvPr id="18" name="Rectangle 1035"/>
            <p:cNvSpPr>
              <a:spLocks noChangeArrowheads="1"/>
            </p:cNvSpPr>
            <p:nvPr/>
          </p:nvSpPr>
          <p:spPr bwMode="auto">
            <a:xfrm>
              <a:off x="1847" y="892"/>
              <a:ext cx="3686" cy="2321"/>
            </a:xfrm>
            <a:prstGeom prst="rect">
              <a:avLst/>
            </a:prstGeom>
            <a:solidFill>
              <a:srgbClr val="175C1C"/>
            </a:solidFill>
            <a:ln w="6350">
              <a:solidFill>
                <a:srgbClr val="000000"/>
              </a:solidFill>
              <a:miter lim="800000"/>
              <a:headEnd/>
              <a:tailEnd/>
            </a:ln>
          </p:spPr>
          <p:txBody>
            <a:bodyPr/>
            <a:lstStyle/>
            <a:p>
              <a:endParaRPr lang="en-MY"/>
            </a:p>
          </p:txBody>
        </p:sp>
        <p:sp>
          <p:nvSpPr>
            <p:cNvPr id="19" name="Rectangle 1036"/>
            <p:cNvSpPr>
              <a:spLocks noChangeArrowheads="1"/>
            </p:cNvSpPr>
            <p:nvPr/>
          </p:nvSpPr>
          <p:spPr bwMode="auto">
            <a:xfrm>
              <a:off x="2893" y="3251"/>
              <a:ext cx="1701" cy="105"/>
            </a:xfrm>
            <a:prstGeom prst="rect">
              <a:avLst/>
            </a:prstGeom>
            <a:solidFill>
              <a:srgbClr val="B38501"/>
            </a:solidFill>
            <a:ln w="6350">
              <a:solidFill>
                <a:srgbClr val="000000"/>
              </a:solidFill>
              <a:miter lim="800000"/>
              <a:headEnd/>
              <a:tailEnd/>
            </a:ln>
          </p:spPr>
          <p:txBody>
            <a:bodyPr/>
            <a:lstStyle/>
            <a:p>
              <a:endParaRPr lang="en-MY"/>
            </a:p>
          </p:txBody>
        </p:sp>
      </p:grpSp>
      <p:sp>
        <p:nvSpPr>
          <p:cNvPr id="20" name="Text Box 1038"/>
          <p:cNvSpPr txBox="1">
            <a:spLocks noChangeArrowheads="1"/>
          </p:cNvSpPr>
          <p:nvPr/>
        </p:nvSpPr>
        <p:spPr bwMode="auto">
          <a:xfrm>
            <a:off x="1461791" y="1522024"/>
            <a:ext cx="6042142" cy="707886"/>
          </a:xfrm>
          <a:prstGeom prst="rect">
            <a:avLst/>
          </a:prstGeom>
          <a:noFill/>
          <a:ln w="12700">
            <a:noFill/>
            <a:miter lim="800000"/>
            <a:headEnd type="none" w="sm" len="sm"/>
            <a:tailEnd type="none" w="sm" len="sm"/>
          </a:ln>
        </p:spPr>
        <p:txBody>
          <a:bodyPr wrap="square">
            <a:spAutoFit/>
          </a:bodyPr>
          <a:lstStyle/>
          <a:p>
            <a:pPr marL="457200" indent="-457200" algn="l">
              <a:spcBef>
                <a:spcPct val="50000"/>
              </a:spcBef>
              <a:buClr>
                <a:srgbClr val="FFFF00"/>
              </a:buClr>
              <a:buSzPct val="120000"/>
              <a:buFont typeface="Wingdings" pitchFamily="2" charset="2"/>
              <a:buNone/>
            </a:pPr>
            <a:endParaRPr lang="en-US" sz="1600"/>
          </a:p>
          <a:p>
            <a:pPr marL="457200" indent="-457200" algn="l">
              <a:spcBef>
                <a:spcPct val="50000"/>
              </a:spcBef>
              <a:buClr>
                <a:srgbClr val="FFFF00"/>
              </a:buClr>
              <a:buSzPct val="120000"/>
              <a:buFont typeface="Wingdings" pitchFamily="2" charset="2"/>
              <a:buNone/>
            </a:pPr>
            <a:endParaRPr lang="en-US" sz="1600"/>
          </a:p>
        </p:txBody>
      </p:sp>
      <p:sp>
        <p:nvSpPr>
          <p:cNvPr id="7" name="TextBox 6"/>
          <p:cNvSpPr txBox="1"/>
          <p:nvPr/>
        </p:nvSpPr>
        <p:spPr>
          <a:xfrm>
            <a:off x="6369766" y="1790906"/>
            <a:ext cx="4766067" cy="369332"/>
          </a:xfrm>
          <a:prstGeom prst="rect">
            <a:avLst/>
          </a:prstGeom>
          <a:noFill/>
        </p:spPr>
        <p:txBody>
          <a:bodyPr wrap="square" rtlCol="0">
            <a:spAutoFit/>
          </a:bodyPr>
          <a:lstStyle/>
          <a:p>
            <a:pPr algn="ctr"/>
            <a:r>
              <a:rPr lang="en-US" b="1" u="sng" dirty="0" smtClean="0">
                <a:solidFill>
                  <a:schemeClr val="bg1"/>
                </a:solidFill>
              </a:rPr>
              <a:t>Is There Such Thing </a:t>
            </a:r>
            <a:r>
              <a:rPr lang="en-US" b="1" u="sng" dirty="0">
                <a:solidFill>
                  <a:schemeClr val="bg1"/>
                </a:solidFill>
              </a:rPr>
              <a:t>as “Intellectual Property</a:t>
            </a:r>
            <a:r>
              <a:rPr lang="en-US" b="1" u="sng" dirty="0" smtClean="0">
                <a:solidFill>
                  <a:schemeClr val="bg1"/>
                </a:solidFill>
              </a:rPr>
              <a:t>”?</a:t>
            </a:r>
            <a:endParaRPr lang="en-US" b="1" u="sng" dirty="0">
              <a:solidFill>
                <a:schemeClr val="bg1"/>
              </a:solidFill>
            </a:endParaRPr>
          </a:p>
        </p:txBody>
      </p:sp>
      <p:sp>
        <p:nvSpPr>
          <p:cNvPr id="8" name="Rectangle 7"/>
          <p:cNvSpPr/>
          <p:nvPr/>
        </p:nvSpPr>
        <p:spPr>
          <a:xfrm>
            <a:off x="6259878" y="2454705"/>
            <a:ext cx="4875955" cy="2308324"/>
          </a:xfrm>
          <a:prstGeom prst="rect">
            <a:avLst/>
          </a:prstGeom>
        </p:spPr>
        <p:txBody>
          <a:bodyPr wrap="square">
            <a:spAutoFit/>
          </a:bodyPr>
          <a:lstStyle/>
          <a:p>
            <a:pPr marL="285750" indent="-285750">
              <a:buFont typeface="Wingdings" panose="05000000000000000000" pitchFamily="2" charset="2"/>
              <a:buChar char="v"/>
            </a:pPr>
            <a:r>
              <a:rPr lang="en-US" dirty="0">
                <a:solidFill>
                  <a:schemeClr val="bg1"/>
                </a:solidFill>
              </a:rPr>
              <a:t>If I copy your book, you still have your book.</a:t>
            </a:r>
          </a:p>
          <a:p>
            <a:pPr marL="285750" indent="-285750">
              <a:buFont typeface="Wingdings" panose="05000000000000000000" pitchFamily="2" charset="2"/>
              <a:buChar char="v"/>
            </a:pPr>
            <a:r>
              <a:rPr lang="en-US" dirty="0">
                <a:solidFill>
                  <a:schemeClr val="bg1"/>
                </a:solidFill>
              </a:rPr>
              <a:t>If I use your idea, you still have your idea.</a:t>
            </a:r>
          </a:p>
          <a:p>
            <a:pPr marL="285750" indent="-285750">
              <a:buFont typeface="Wingdings" panose="05000000000000000000" pitchFamily="2" charset="2"/>
              <a:buChar char="v"/>
            </a:pPr>
            <a:r>
              <a:rPr lang="en-US" dirty="0">
                <a:solidFill>
                  <a:schemeClr val="bg1"/>
                </a:solidFill>
              </a:rPr>
              <a:t>If I copy your data, you still have your data.</a:t>
            </a:r>
          </a:p>
          <a:p>
            <a:pPr marL="285750" indent="-285750">
              <a:buFont typeface="Wingdings" panose="05000000000000000000" pitchFamily="2" charset="2"/>
              <a:buChar char="v"/>
            </a:pPr>
            <a:r>
              <a:rPr lang="en-US" dirty="0">
                <a:solidFill>
                  <a:schemeClr val="bg1"/>
                </a:solidFill>
              </a:rPr>
              <a:t>If I use your statistical model, you still have your statistical model.</a:t>
            </a:r>
          </a:p>
          <a:p>
            <a:pPr marL="285750" indent="-285750">
              <a:buFont typeface="Wingdings" panose="05000000000000000000" pitchFamily="2" charset="2"/>
              <a:buChar char="v"/>
            </a:pPr>
            <a:r>
              <a:rPr lang="en-US" dirty="0">
                <a:solidFill>
                  <a:schemeClr val="bg1"/>
                </a:solidFill>
              </a:rPr>
              <a:t>If I implement your algorithm, you still have your algorithm.</a:t>
            </a:r>
          </a:p>
          <a:p>
            <a:pPr marL="285750" indent="-285750">
              <a:buFont typeface="Wingdings" panose="05000000000000000000" pitchFamily="2" charset="2"/>
              <a:buChar char="v"/>
            </a:pPr>
            <a:r>
              <a:rPr lang="en-US" dirty="0">
                <a:solidFill>
                  <a:schemeClr val="bg1"/>
                </a:solidFill>
              </a:rPr>
              <a:t>etc.</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43" y="4741665"/>
            <a:ext cx="3852862"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307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nodePh="1">
                                  <p:stCondLst>
                                    <p:cond delay="0"/>
                                  </p:stCondLst>
                                  <p:endCondLst>
                                    <p:cond evt="begin" delay="0">
                                      <p:tn val="5"/>
                                    </p:cond>
                                  </p:end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dissolv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37E69C-260B-4B23-AF95-90B46B3DBAB8}" type="slidenum">
              <a:rPr lang="en-US" smtClean="0"/>
              <a:t>45</a:t>
            </a:fld>
            <a:endParaRPr lang="en-US"/>
          </a:p>
        </p:txBody>
      </p:sp>
      <p:pic>
        <p:nvPicPr>
          <p:cNvPr id="5" name="Picture 4"/>
          <p:cNvPicPr>
            <a:picLocks noChangeAspect="1"/>
          </p:cNvPicPr>
          <p:nvPr/>
        </p:nvPicPr>
        <p:blipFill>
          <a:blip r:embed="rId2"/>
          <a:stretch>
            <a:fillRect/>
          </a:stretch>
        </p:blipFill>
        <p:spPr>
          <a:xfrm>
            <a:off x="1768414" y="0"/>
            <a:ext cx="8906368" cy="6046622"/>
          </a:xfrm>
          <a:prstGeom prst="rect">
            <a:avLst/>
          </a:prstGeom>
        </p:spPr>
      </p:pic>
      <p:sp>
        <p:nvSpPr>
          <p:cNvPr id="6" name="Rectangle 5"/>
          <p:cNvSpPr/>
          <p:nvPr/>
        </p:nvSpPr>
        <p:spPr>
          <a:xfrm>
            <a:off x="379304" y="6211669"/>
            <a:ext cx="11324373" cy="584776"/>
          </a:xfrm>
          <a:prstGeom prst="rect">
            <a:avLst/>
          </a:prstGeom>
        </p:spPr>
        <p:txBody>
          <a:bodyPr wrap="square">
            <a:spAutoFit/>
          </a:bodyPr>
          <a:lstStyle/>
          <a:p>
            <a:r>
              <a:rPr lang="en-US" sz="1600" u="sng" dirty="0" smtClean="0"/>
              <a:t>Source</a:t>
            </a:r>
            <a:r>
              <a:rPr lang="en-US" sz="1600" dirty="0" smtClean="0"/>
              <a:t>: </a:t>
            </a:r>
            <a:r>
              <a:rPr lang="en-US" sz="1600" dirty="0" err="1" smtClean="0"/>
              <a:t>Stodden</a:t>
            </a:r>
            <a:r>
              <a:rPr lang="en-US" sz="1600" dirty="0" smtClean="0"/>
              <a:t> </a:t>
            </a:r>
            <a:r>
              <a:rPr lang="en-US" sz="1600" dirty="0"/>
              <a:t>(IASSIST 2010) sampled American academics registered at the Machine Learning conference NIPS (134 responses from 593 requests (23%). </a:t>
            </a:r>
            <a:r>
              <a:rPr lang="en-US" sz="1600" dirty="0">
                <a:solidFill>
                  <a:srgbClr val="800000"/>
                </a:solidFill>
              </a:rPr>
              <a:t>Red = communitarian norms</a:t>
            </a:r>
            <a:r>
              <a:rPr lang="en-US" sz="1600" dirty="0"/>
              <a:t>, </a:t>
            </a:r>
            <a:r>
              <a:rPr lang="en-US" sz="1600" dirty="0">
                <a:solidFill>
                  <a:schemeClr val="accent5">
                    <a:lumMod val="75000"/>
                  </a:schemeClr>
                </a:solidFill>
              </a:rPr>
              <a:t>Blue = private incentives</a:t>
            </a:r>
          </a:p>
        </p:txBody>
      </p:sp>
    </p:spTree>
    <p:extLst>
      <p:ext uri="{BB962C8B-B14F-4D97-AF65-F5344CB8AC3E}">
        <p14:creationId xmlns:p14="http://schemas.microsoft.com/office/powerpoint/2010/main" val="3577972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37E69C-260B-4B23-AF95-90B46B3DBAB8}" type="slidenum">
              <a:rPr lang="en-US" smtClean="0"/>
              <a:t>46</a:t>
            </a:fld>
            <a:endParaRPr lang="en-US"/>
          </a:p>
        </p:txBody>
      </p:sp>
      <p:pic>
        <p:nvPicPr>
          <p:cNvPr id="5" name="Picture 4"/>
          <p:cNvPicPr>
            <a:picLocks noChangeAspect="1"/>
          </p:cNvPicPr>
          <p:nvPr/>
        </p:nvPicPr>
        <p:blipFill>
          <a:blip r:embed="rId2"/>
          <a:stretch>
            <a:fillRect/>
          </a:stretch>
        </p:blipFill>
        <p:spPr>
          <a:xfrm>
            <a:off x="1340100" y="167240"/>
            <a:ext cx="9511523" cy="6497860"/>
          </a:xfrm>
          <a:prstGeom prst="rect">
            <a:avLst/>
          </a:prstGeom>
        </p:spPr>
      </p:pic>
    </p:spTree>
    <p:extLst>
      <p:ext uri="{BB962C8B-B14F-4D97-AF65-F5344CB8AC3E}">
        <p14:creationId xmlns:p14="http://schemas.microsoft.com/office/powerpoint/2010/main" val="3179047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6118" y="144675"/>
            <a:ext cx="10112106" cy="1109176"/>
          </a:xfrm>
          <a:solidFill>
            <a:srgbClr val="FF7C80"/>
          </a:solidFill>
        </p:spPr>
        <p:txBody>
          <a:bodyPr>
            <a:normAutofit/>
          </a:bodyPr>
          <a:lstStyle/>
          <a:p>
            <a:pPr algn="ctr"/>
            <a:r>
              <a:rPr lang="en-US" b="1" dirty="0" smtClean="0"/>
              <a:t>How to Implement Reproducible Research?</a:t>
            </a:r>
            <a:endParaRPr lang="en-US" b="1" dirty="0"/>
          </a:p>
        </p:txBody>
      </p:sp>
      <p:sp>
        <p:nvSpPr>
          <p:cNvPr id="3" name="Content Placeholder 2"/>
          <p:cNvSpPr>
            <a:spLocks noGrp="1"/>
          </p:cNvSpPr>
          <p:nvPr>
            <p:ph idx="1"/>
          </p:nvPr>
        </p:nvSpPr>
        <p:spPr>
          <a:xfrm>
            <a:off x="781493" y="1499560"/>
            <a:ext cx="10978116" cy="4351338"/>
          </a:xfrm>
        </p:spPr>
        <p:txBody>
          <a:bodyPr>
            <a:normAutofit/>
          </a:bodyPr>
          <a:lstStyle/>
          <a:p>
            <a:pPr marL="0" indent="0">
              <a:buNone/>
            </a:pPr>
            <a:r>
              <a:rPr lang="en-US" dirty="0" smtClean="0"/>
              <a:t>Significant </a:t>
            </a:r>
            <a:r>
              <a:rPr lang="en-US" b="1" dirty="0" smtClean="0"/>
              <a:t>infrastructure</a:t>
            </a:r>
            <a:r>
              <a:rPr lang="en-US" dirty="0" smtClean="0"/>
              <a:t> for conducting and distributing reproducible research:</a:t>
            </a:r>
          </a:p>
          <a:p>
            <a:pPr lvl="1"/>
            <a:r>
              <a:rPr lang="en-US" altLang="en-US" dirty="0"/>
              <a:t>Tools for researchers, </a:t>
            </a:r>
            <a:r>
              <a:rPr lang="en-US" altLang="en-US" dirty="0" smtClean="0"/>
              <a:t>developers</a:t>
            </a:r>
          </a:p>
          <a:p>
            <a:pPr lvl="2">
              <a:buFont typeface="Courier New" panose="02070309020205020404" pitchFamily="49" charset="0"/>
              <a:buChar char="o"/>
            </a:pPr>
            <a:r>
              <a:rPr lang="en-US" altLang="en-US" dirty="0"/>
              <a:t>Software tools</a:t>
            </a:r>
          </a:p>
          <a:p>
            <a:pPr lvl="1"/>
            <a:r>
              <a:rPr lang="en-US" altLang="en-US" dirty="0"/>
              <a:t>Repositories for </a:t>
            </a:r>
            <a:r>
              <a:rPr lang="en-US" altLang="en-US" dirty="0" smtClean="0"/>
              <a:t>datasets</a:t>
            </a:r>
          </a:p>
          <a:p>
            <a:pPr lvl="2">
              <a:buFont typeface="Courier New" panose="02070309020205020404" pitchFamily="49" charset="0"/>
              <a:buChar char="o"/>
            </a:pPr>
            <a:r>
              <a:rPr lang="en-US" altLang="en-US" dirty="0"/>
              <a:t>Servers, </a:t>
            </a:r>
          </a:p>
          <a:p>
            <a:pPr lvl="2">
              <a:buFont typeface="Courier New" panose="02070309020205020404" pitchFamily="49" charset="0"/>
              <a:buChar char="o"/>
            </a:pPr>
            <a:r>
              <a:rPr lang="en-US" altLang="en-US" dirty="0"/>
              <a:t>Websites</a:t>
            </a:r>
          </a:p>
          <a:p>
            <a:pPr lvl="1"/>
            <a:r>
              <a:rPr lang="en-US" altLang="en-US" dirty="0"/>
              <a:t>Rights framework for datasets</a:t>
            </a:r>
          </a:p>
          <a:p>
            <a:pPr lvl="2">
              <a:buFont typeface="Courier New" panose="02070309020205020404" pitchFamily="49" charset="0"/>
              <a:buChar char="o"/>
            </a:pPr>
            <a:r>
              <a:rPr lang="en-US" dirty="0" smtClean="0"/>
              <a:t>Protocols, and </a:t>
            </a:r>
          </a:p>
          <a:p>
            <a:pPr lvl="2">
              <a:buFont typeface="Courier New" panose="02070309020205020404" pitchFamily="49" charset="0"/>
              <a:buChar char="o"/>
            </a:pPr>
            <a:r>
              <a:rPr lang="en-US" dirty="0" smtClean="0"/>
              <a:t>Standards for exchanging data, methods, </a:t>
            </a:r>
          </a:p>
          <a:p>
            <a:pPr lvl="1"/>
            <a:r>
              <a:rPr lang="en-US" dirty="0" smtClean="0"/>
              <a:t>Other necessary information.</a:t>
            </a:r>
            <a:endParaRPr lang="en-US" dirty="0"/>
          </a:p>
        </p:txBody>
      </p:sp>
      <p:sp>
        <p:nvSpPr>
          <p:cNvPr id="4" name="Slide Number Placeholder 3"/>
          <p:cNvSpPr>
            <a:spLocks noGrp="1"/>
          </p:cNvSpPr>
          <p:nvPr>
            <p:ph type="sldNum" sz="quarter" idx="12"/>
          </p:nvPr>
        </p:nvSpPr>
        <p:spPr/>
        <p:txBody>
          <a:bodyPr/>
          <a:lstStyle/>
          <a:p>
            <a:fld id="{4137E69C-260B-4B23-AF95-90B46B3DBAB8}" type="slidenum">
              <a:rPr lang="en-US" smtClean="0"/>
              <a:t>47</a:t>
            </a:fld>
            <a:endParaRPr lang="en-US"/>
          </a:p>
        </p:txBody>
      </p:sp>
    </p:spTree>
    <p:extLst>
      <p:ext uri="{BB962C8B-B14F-4D97-AF65-F5344CB8AC3E}">
        <p14:creationId xmlns:p14="http://schemas.microsoft.com/office/powerpoint/2010/main" val="6187803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2698"/>
            <a:ext cx="10515600" cy="1008970"/>
          </a:xfrm>
          <a:solidFill>
            <a:srgbClr val="FF7C80"/>
          </a:solidFill>
        </p:spPr>
        <p:txBody>
          <a:bodyPr/>
          <a:lstStyle/>
          <a:p>
            <a:pPr algn="ctr"/>
            <a:r>
              <a:rPr lang="en-US" b="1" dirty="0" smtClean="0"/>
              <a:t>Reproducible Research 101</a:t>
            </a:r>
            <a:endParaRPr lang="en-US" b="1" dirty="0"/>
          </a:p>
        </p:txBody>
      </p:sp>
      <p:sp>
        <p:nvSpPr>
          <p:cNvPr id="3" name="Content Placeholder 2"/>
          <p:cNvSpPr>
            <a:spLocks noGrp="1"/>
          </p:cNvSpPr>
          <p:nvPr>
            <p:ph idx="1"/>
          </p:nvPr>
        </p:nvSpPr>
        <p:spPr>
          <a:xfrm>
            <a:off x="691443" y="1679222"/>
            <a:ext cx="11077223" cy="4652963"/>
          </a:xfrm>
        </p:spPr>
        <p:txBody>
          <a:bodyPr>
            <a:noAutofit/>
          </a:bodyPr>
          <a:lstStyle/>
          <a:p>
            <a:pPr algn="just"/>
            <a:r>
              <a:rPr lang="en-US" dirty="0"/>
              <a:t>Begin with the final product in </a:t>
            </a:r>
            <a:r>
              <a:rPr lang="en-US" dirty="0" smtClean="0"/>
              <a:t>mind</a:t>
            </a:r>
            <a:endParaRPr lang="en-US" dirty="0"/>
          </a:p>
          <a:p>
            <a:pPr algn="just"/>
            <a:r>
              <a:rPr lang="en-US" dirty="0"/>
              <a:t>Use literate programming (self-documenting code</a:t>
            </a:r>
            <a:r>
              <a:rPr lang="en-US" dirty="0" smtClean="0"/>
              <a:t>)</a:t>
            </a:r>
            <a:endParaRPr lang="en-US" dirty="0"/>
          </a:p>
          <a:p>
            <a:pPr algn="just"/>
            <a:r>
              <a:rPr lang="en-US" dirty="0"/>
              <a:t>Keep history of changes via code versioning and </a:t>
            </a:r>
            <a:r>
              <a:rPr lang="en-US" dirty="0" smtClean="0"/>
              <a:t>sharing</a:t>
            </a:r>
            <a:endParaRPr lang="en-US" dirty="0"/>
          </a:p>
          <a:p>
            <a:pPr algn="just"/>
            <a:r>
              <a:rPr lang="en-US" dirty="0"/>
              <a:t>Get basic statistics </a:t>
            </a:r>
            <a:r>
              <a:rPr lang="en-US" dirty="0" smtClean="0"/>
              <a:t>right</a:t>
            </a:r>
            <a:endParaRPr lang="en-US" dirty="0"/>
          </a:p>
          <a:p>
            <a:pPr algn="just"/>
            <a:r>
              <a:rPr lang="en-US" dirty="0"/>
              <a:t>Set stringent cutoffs, correct p-values for multiple </a:t>
            </a:r>
            <a:r>
              <a:rPr lang="en-US" dirty="0" smtClean="0"/>
              <a:t>testing</a:t>
            </a:r>
            <a:endParaRPr lang="en-US" dirty="0"/>
          </a:p>
          <a:p>
            <a:pPr algn="just"/>
            <a:r>
              <a:rPr lang="en-US" dirty="0"/>
              <a:t>Be critical, consider batch effects, visualize, do sanity checks, use random controls, cross-</a:t>
            </a:r>
            <a:r>
              <a:rPr lang="en-US" dirty="0" smtClean="0"/>
              <a:t>validation</a:t>
            </a:r>
            <a:endParaRPr lang="en-US" dirty="0"/>
          </a:p>
          <a:p>
            <a:pPr algn="just"/>
            <a:r>
              <a:rPr lang="en-US" dirty="0"/>
              <a:t>Follow reporting </a:t>
            </a:r>
            <a:r>
              <a:rPr lang="en-US" dirty="0" smtClean="0"/>
              <a:t>guidelines.</a:t>
            </a:r>
            <a:endParaRPr lang="en-US" dirty="0"/>
          </a:p>
        </p:txBody>
      </p:sp>
      <p:sp>
        <p:nvSpPr>
          <p:cNvPr id="4" name="Slide Number Placeholder 3"/>
          <p:cNvSpPr>
            <a:spLocks noGrp="1"/>
          </p:cNvSpPr>
          <p:nvPr>
            <p:ph type="sldNum" sz="quarter" idx="12"/>
          </p:nvPr>
        </p:nvSpPr>
        <p:spPr/>
        <p:txBody>
          <a:bodyPr/>
          <a:lstStyle/>
          <a:p>
            <a:fld id="{4137E69C-260B-4B23-AF95-90B46B3DBAB8}" type="slidenum">
              <a:rPr lang="en-US" smtClean="0"/>
              <a:t>48</a:t>
            </a:fld>
            <a:endParaRPr lang="en-US"/>
          </a:p>
        </p:txBody>
      </p:sp>
    </p:spTree>
    <p:extLst>
      <p:ext uri="{BB962C8B-B14F-4D97-AF65-F5344CB8AC3E}">
        <p14:creationId xmlns:p14="http://schemas.microsoft.com/office/powerpoint/2010/main" val="19546945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288" y="365126"/>
            <a:ext cx="10127512" cy="932046"/>
          </a:xfrm>
          <a:solidFill>
            <a:srgbClr val="FF7C80"/>
          </a:solidFill>
        </p:spPr>
        <p:txBody>
          <a:bodyPr>
            <a:normAutofit/>
          </a:bodyPr>
          <a:lstStyle/>
          <a:p>
            <a:pPr algn="ctr"/>
            <a:r>
              <a:rPr lang="en-US" b="1" dirty="0"/>
              <a:t>Tools to </a:t>
            </a:r>
            <a:r>
              <a:rPr lang="en-US" b="1" dirty="0" smtClean="0"/>
              <a:t>Aid </a:t>
            </a:r>
            <a:r>
              <a:rPr lang="en-US" b="1" dirty="0"/>
              <a:t>in </a:t>
            </a:r>
            <a:r>
              <a:rPr lang="en-US" b="1" dirty="0" smtClean="0"/>
              <a:t>Reproducible Research</a:t>
            </a:r>
            <a:endParaRPr lang="en-US" b="1" dirty="0"/>
          </a:p>
        </p:txBody>
      </p:sp>
      <p:sp>
        <p:nvSpPr>
          <p:cNvPr id="3" name="Content Placeholder 2"/>
          <p:cNvSpPr>
            <a:spLocks noGrp="1"/>
          </p:cNvSpPr>
          <p:nvPr>
            <p:ph idx="1"/>
          </p:nvPr>
        </p:nvSpPr>
        <p:spPr>
          <a:xfrm>
            <a:off x="738782" y="1599939"/>
            <a:ext cx="10515600" cy="4351338"/>
          </a:xfrm>
        </p:spPr>
        <p:txBody>
          <a:bodyPr>
            <a:normAutofit/>
          </a:bodyPr>
          <a:lstStyle/>
          <a:p>
            <a:pPr marL="0" indent="0">
              <a:buNone/>
            </a:pPr>
            <a:r>
              <a:rPr lang="en-US" b="1" dirty="0" smtClean="0"/>
              <a:t>(1) Literate </a:t>
            </a:r>
            <a:r>
              <a:rPr lang="en-US" b="1" dirty="0"/>
              <a:t>programming, authoring, and publishing tools</a:t>
            </a:r>
            <a:r>
              <a:rPr lang="en-US" dirty="0"/>
              <a:t>. </a:t>
            </a:r>
            <a:endParaRPr lang="en-US" dirty="0" smtClean="0"/>
          </a:p>
          <a:p>
            <a:r>
              <a:rPr lang="en-US" dirty="0" smtClean="0"/>
              <a:t>Enable </a:t>
            </a:r>
            <a:r>
              <a:rPr lang="en-US" dirty="0"/>
              <a:t>users to write and publish documents that integrate the text and figures seen in reports with code and data used to generate both text and graphical results. </a:t>
            </a:r>
            <a:endParaRPr lang="en-US" dirty="0" smtClean="0"/>
          </a:p>
          <a:p>
            <a:r>
              <a:rPr lang="en-US" dirty="0" smtClean="0"/>
              <a:t>Tools </a:t>
            </a:r>
            <a:r>
              <a:rPr lang="en-US" dirty="0"/>
              <a:t>that enable literate programming include both </a:t>
            </a:r>
            <a:endParaRPr lang="en-US" dirty="0" smtClean="0"/>
          </a:p>
          <a:p>
            <a:pPr lvl="1">
              <a:buFont typeface="Courier New" panose="02070309020205020404" pitchFamily="49" charset="0"/>
              <a:buChar char="o"/>
            </a:pPr>
            <a:r>
              <a:rPr lang="en-US" dirty="0" smtClean="0"/>
              <a:t>programming language-specific </a:t>
            </a:r>
            <a:r>
              <a:rPr lang="en-US" dirty="0"/>
              <a:t>tools such as WEB, </a:t>
            </a:r>
            <a:r>
              <a:rPr lang="en-US" dirty="0" err="1"/>
              <a:t>Sweave</a:t>
            </a:r>
            <a:r>
              <a:rPr lang="en-US" dirty="0"/>
              <a:t>, and </a:t>
            </a:r>
            <a:r>
              <a:rPr lang="en-US" dirty="0" err="1" smtClean="0"/>
              <a:t>knitR</a:t>
            </a:r>
            <a:r>
              <a:rPr lang="en-US" dirty="0" smtClean="0"/>
              <a:t> </a:t>
            </a:r>
          </a:p>
          <a:p>
            <a:pPr lvl="1">
              <a:buFont typeface="Courier New" panose="02070309020205020404" pitchFamily="49" charset="0"/>
              <a:buChar char="o"/>
            </a:pPr>
            <a:r>
              <a:rPr lang="en-US" dirty="0" smtClean="0"/>
              <a:t>programming-language independent </a:t>
            </a:r>
            <a:r>
              <a:rPr lang="en-US" dirty="0"/>
              <a:t>tools such as </a:t>
            </a:r>
            <a:r>
              <a:rPr lang="en-US" dirty="0" err="1"/>
              <a:t>Dexy</a:t>
            </a:r>
            <a:r>
              <a:rPr lang="en-US" dirty="0"/>
              <a:t>, Lepton, and </a:t>
            </a:r>
            <a:r>
              <a:rPr lang="en-US" dirty="0" err="1"/>
              <a:t>noweb</a:t>
            </a:r>
            <a:r>
              <a:rPr lang="en-US" dirty="0"/>
              <a:t>. </a:t>
            </a:r>
            <a:endParaRPr lang="en-US" dirty="0" smtClean="0"/>
          </a:p>
          <a:p>
            <a:pPr algn="just"/>
            <a:r>
              <a:rPr lang="en-US" dirty="0" smtClean="0"/>
              <a:t>Other </a:t>
            </a:r>
            <a:r>
              <a:rPr lang="en-US" dirty="0"/>
              <a:t>authoring environments include SHARE, </a:t>
            </a:r>
            <a:r>
              <a:rPr lang="en-US" dirty="0" err="1"/>
              <a:t>Doxygen</a:t>
            </a:r>
            <a:r>
              <a:rPr lang="en-US" dirty="0"/>
              <a:t>, Sphinx, CWEB, and the Collage Authoring Environment.</a:t>
            </a:r>
          </a:p>
        </p:txBody>
      </p:sp>
      <p:sp>
        <p:nvSpPr>
          <p:cNvPr id="4" name="Slide Number Placeholder 3"/>
          <p:cNvSpPr>
            <a:spLocks noGrp="1"/>
          </p:cNvSpPr>
          <p:nvPr>
            <p:ph type="sldNum" sz="quarter" idx="12"/>
          </p:nvPr>
        </p:nvSpPr>
        <p:spPr/>
        <p:txBody>
          <a:bodyPr/>
          <a:lstStyle/>
          <a:p>
            <a:fld id="{4137E69C-260B-4B23-AF95-90B46B3DBAB8}" type="slidenum">
              <a:rPr lang="en-US" smtClean="0"/>
              <a:t>49</a:t>
            </a:fld>
            <a:endParaRPr lang="en-US"/>
          </a:p>
        </p:txBody>
      </p:sp>
    </p:spTree>
    <p:extLst>
      <p:ext uri="{BB962C8B-B14F-4D97-AF65-F5344CB8AC3E}">
        <p14:creationId xmlns:p14="http://schemas.microsoft.com/office/powerpoint/2010/main" val="9513497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17" y="318294"/>
            <a:ext cx="3421062"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0449" y="318294"/>
            <a:ext cx="2444750"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l="23238" t="15393" r="42148" b="14195"/>
          <a:stretch>
            <a:fillRect/>
          </a:stretch>
        </p:blipFill>
        <p:spPr bwMode="auto">
          <a:xfrm>
            <a:off x="2765424" y="2613025"/>
            <a:ext cx="2057400" cy="23526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l="7211" t="13113" r="38141" b="11061"/>
          <a:stretch>
            <a:fillRect/>
          </a:stretch>
        </p:blipFill>
        <p:spPr bwMode="auto">
          <a:xfrm>
            <a:off x="265906" y="4020344"/>
            <a:ext cx="3248025" cy="2533650"/>
          </a:xfrm>
          <a:prstGeom prst="rect">
            <a:avLst/>
          </a:prstGeom>
          <a:noFill/>
          <a:ln w="9525">
            <a:solidFill>
              <a:srgbClr val="A6A6A6"/>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1"/>
          <p:cNvPicPr>
            <a:picLocks noChangeAspect="1"/>
          </p:cNvPicPr>
          <p:nvPr/>
        </p:nvPicPr>
        <p:blipFill>
          <a:blip r:embed="rId6">
            <a:extLst>
              <a:ext uri="{28A0092B-C50C-407E-A947-70E740481C1C}">
                <a14:useLocalDpi xmlns:a14="http://schemas.microsoft.com/office/drawing/2010/main" val="0"/>
              </a:ext>
            </a:extLst>
          </a:blip>
          <a:srcRect l="5325" r="3462" b="1620"/>
          <a:stretch>
            <a:fillRect/>
          </a:stretch>
        </p:blipFill>
        <p:spPr bwMode="auto">
          <a:xfrm>
            <a:off x="4485199" y="3362179"/>
            <a:ext cx="3971893" cy="296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7"/>
          <a:stretch>
            <a:fillRect/>
          </a:stretch>
        </p:blipFill>
        <p:spPr>
          <a:xfrm>
            <a:off x="8257556" y="4343218"/>
            <a:ext cx="3036864" cy="2280028"/>
          </a:xfrm>
          <a:prstGeom prst="rect">
            <a:avLst/>
          </a:prstGeom>
          <a:ln>
            <a:solidFill>
              <a:schemeClr val="bg1">
                <a:lumMod val="50000"/>
              </a:schemeClr>
            </a:solidFill>
          </a:ln>
        </p:spPr>
      </p:pic>
      <p:pic>
        <p:nvPicPr>
          <p:cNvPr id="11" name="Picture 10"/>
          <p:cNvPicPr>
            <a:picLocks noChangeAspect="1"/>
          </p:cNvPicPr>
          <p:nvPr/>
        </p:nvPicPr>
        <p:blipFill rotWithShape="1">
          <a:blip r:embed="rId8"/>
          <a:srcRect l="30286" t="21971" r="30142" b="39952"/>
          <a:stretch/>
        </p:blipFill>
        <p:spPr>
          <a:xfrm>
            <a:off x="6263841" y="42855"/>
            <a:ext cx="5148775" cy="2785403"/>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015155" y="1693069"/>
            <a:ext cx="3843634" cy="251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4137E69C-260B-4B23-AF95-90B46B3DBAB8}" type="slidenum">
              <a:rPr lang="en-US" smtClean="0"/>
              <a:t>5</a:t>
            </a:fld>
            <a:endParaRPr lang="en-US"/>
          </a:p>
        </p:txBody>
      </p:sp>
    </p:spTree>
    <p:extLst>
      <p:ext uri="{BB962C8B-B14F-4D97-AF65-F5344CB8AC3E}">
        <p14:creationId xmlns:p14="http://schemas.microsoft.com/office/powerpoint/2010/main" val="12993098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137E69C-260B-4B23-AF95-90B46B3DBAB8}" type="slidenum">
              <a:rPr lang="en-US" smtClean="0"/>
              <a:t>50</a:t>
            </a:fld>
            <a:endParaRPr lang="en-US"/>
          </a:p>
        </p:txBody>
      </p:sp>
      <p:pic>
        <p:nvPicPr>
          <p:cNvPr id="5" name="Picture 4"/>
          <p:cNvPicPr>
            <a:picLocks noChangeAspect="1"/>
          </p:cNvPicPr>
          <p:nvPr/>
        </p:nvPicPr>
        <p:blipFill>
          <a:blip r:embed="rId2"/>
          <a:stretch>
            <a:fillRect/>
          </a:stretch>
        </p:blipFill>
        <p:spPr>
          <a:xfrm>
            <a:off x="5087885" y="1708879"/>
            <a:ext cx="6909095" cy="4455045"/>
          </a:xfrm>
          <a:prstGeom prst="rect">
            <a:avLst/>
          </a:prstGeom>
        </p:spPr>
      </p:pic>
      <p:pic>
        <p:nvPicPr>
          <p:cNvPr id="6" name="Picture 5"/>
          <p:cNvPicPr>
            <a:picLocks noChangeAspect="1"/>
          </p:cNvPicPr>
          <p:nvPr/>
        </p:nvPicPr>
        <p:blipFill>
          <a:blip r:embed="rId3"/>
          <a:stretch>
            <a:fillRect/>
          </a:stretch>
        </p:blipFill>
        <p:spPr>
          <a:xfrm>
            <a:off x="357500" y="187051"/>
            <a:ext cx="4634225" cy="2790156"/>
          </a:xfrm>
          <a:prstGeom prst="rect">
            <a:avLst/>
          </a:prstGeom>
        </p:spPr>
      </p:pic>
      <p:pic>
        <p:nvPicPr>
          <p:cNvPr id="7" name="Picture 6"/>
          <p:cNvPicPr>
            <a:picLocks noChangeAspect="1"/>
          </p:cNvPicPr>
          <p:nvPr/>
        </p:nvPicPr>
        <p:blipFill>
          <a:blip r:embed="rId4"/>
          <a:stretch>
            <a:fillRect/>
          </a:stretch>
        </p:blipFill>
        <p:spPr>
          <a:xfrm>
            <a:off x="1139058" y="3294671"/>
            <a:ext cx="3402962" cy="3298485"/>
          </a:xfrm>
          <a:prstGeom prst="rect">
            <a:avLst/>
          </a:prstGeom>
        </p:spPr>
      </p:pic>
    </p:spTree>
    <p:extLst>
      <p:ext uri="{BB962C8B-B14F-4D97-AF65-F5344CB8AC3E}">
        <p14:creationId xmlns:p14="http://schemas.microsoft.com/office/powerpoint/2010/main" val="9437986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just">
              <a:buNone/>
            </a:pPr>
            <a:r>
              <a:rPr lang="en-US" b="1" dirty="0" smtClean="0"/>
              <a:t>(2) Tools </a:t>
            </a:r>
            <a:r>
              <a:rPr lang="en-US" b="1" dirty="0"/>
              <a:t>that define and execute structured computation and track </a:t>
            </a:r>
            <a:r>
              <a:rPr lang="en-US" b="1" dirty="0" smtClean="0"/>
              <a:t>provenance</a:t>
            </a:r>
            <a:endParaRPr lang="en-US" dirty="0" smtClean="0"/>
          </a:p>
          <a:p>
            <a:pPr algn="just"/>
            <a:r>
              <a:rPr lang="en-US" dirty="0" smtClean="0"/>
              <a:t>Provenance </a:t>
            </a:r>
            <a:r>
              <a:rPr lang="en-US" dirty="0"/>
              <a:t>refers to the tracking of chronology and origin of research objects, such as data, source code, figures, and results. </a:t>
            </a:r>
            <a:endParaRPr lang="en-US" dirty="0" smtClean="0"/>
          </a:p>
          <a:p>
            <a:pPr algn="just"/>
            <a:r>
              <a:rPr lang="en-US" dirty="0" smtClean="0"/>
              <a:t>Tools </a:t>
            </a:r>
            <a:r>
              <a:rPr lang="en-US" dirty="0"/>
              <a:t>that record provenance of computations include </a:t>
            </a:r>
            <a:r>
              <a:rPr lang="en-US" dirty="0" err="1"/>
              <a:t>VisTrails</a:t>
            </a:r>
            <a:r>
              <a:rPr lang="en-US" dirty="0"/>
              <a:t>, Kepler, </a:t>
            </a:r>
            <a:r>
              <a:rPr lang="en-US" dirty="0" err="1"/>
              <a:t>Taverna</a:t>
            </a:r>
            <a:r>
              <a:rPr lang="en-US" dirty="0"/>
              <a:t>, Sumatra, Pegasus, Galaxy, Workflow4ever, and Madagascar. </a:t>
            </a:r>
          </a:p>
        </p:txBody>
      </p:sp>
      <p:sp>
        <p:nvSpPr>
          <p:cNvPr id="4" name="Slide Number Placeholder 3"/>
          <p:cNvSpPr>
            <a:spLocks noGrp="1"/>
          </p:cNvSpPr>
          <p:nvPr>
            <p:ph type="sldNum" sz="quarter" idx="12"/>
          </p:nvPr>
        </p:nvSpPr>
        <p:spPr/>
        <p:txBody>
          <a:bodyPr/>
          <a:lstStyle/>
          <a:p>
            <a:fld id="{4137E69C-260B-4B23-AF95-90B46B3DBAB8}" type="slidenum">
              <a:rPr lang="en-US" smtClean="0"/>
              <a:t>51</a:t>
            </a:fld>
            <a:endParaRPr lang="en-US"/>
          </a:p>
        </p:txBody>
      </p:sp>
      <p:sp>
        <p:nvSpPr>
          <p:cNvPr id="5" name="Title 1"/>
          <p:cNvSpPr>
            <a:spLocks noGrp="1"/>
          </p:cNvSpPr>
          <p:nvPr>
            <p:ph type="title"/>
          </p:nvPr>
        </p:nvSpPr>
        <p:spPr>
          <a:xfrm>
            <a:off x="1226288" y="365126"/>
            <a:ext cx="10127512" cy="932046"/>
          </a:xfrm>
          <a:solidFill>
            <a:srgbClr val="FF7C80"/>
          </a:solidFill>
        </p:spPr>
        <p:txBody>
          <a:bodyPr>
            <a:normAutofit/>
          </a:bodyPr>
          <a:lstStyle/>
          <a:p>
            <a:pPr algn="ctr"/>
            <a:r>
              <a:rPr lang="en-US" b="1" dirty="0"/>
              <a:t>Tools to </a:t>
            </a:r>
            <a:r>
              <a:rPr lang="en-US" b="1" dirty="0" smtClean="0"/>
              <a:t>Aid </a:t>
            </a:r>
            <a:r>
              <a:rPr lang="en-US" b="1" dirty="0"/>
              <a:t>in </a:t>
            </a:r>
            <a:r>
              <a:rPr lang="en-US" b="1" dirty="0" smtClean="0"/>
              <a:t>Reproducible Research</a:t>
            </a:r>
            <a:endParaRPr lang="en-US" b="1" dirty="0"/>
          </a:p>
        </p:txBody>
      </p:sp>
    </p:spTree>
    <p:extLst>
      <p:ext uri="{BB962C8B-B14F-4D97-AF65-F5344CB8AC3E}">
        <p14:creationId xmlns:p14="http://schemas.microsoft.com/office/powerpoint/2010/main" val="28616336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5282" y="1664875"/>
            <a:ext cx="10515600" cy="4351338"/>
          </a:xfrm>
        </p:spPr>
        <p:txBody>
          <a:bodyPr/>
          <a:lstStyle/>
          <a:p>
            <a:pPr marL="0" indent="0">
              <a:buNone/>
            </a:pPr>
            <a:r>
              <a:rPr lang="en-US" b="1" dirty="0" smtClean="0"/>
              <a:t>(3) Integrated </a:t>
            </a:r>
            <a:r>
              <a:rPr lang="en-US" b="1" dirty="0"/>
              <a:t>tools for version control and </a:t>
            </a:r>
            <a:r>
              <a:rPr lang="en-US" b="1" dirty="0" smtClean="0"/>
              <a:t>collaboration</a:t>
            </a:r>
          </a:p>
          <a:p>
            <a:pPr algn="just"/>
            <a:r>
              <a:rPr lang="en-US" dirty="0" smtClean="0"/>
              <a:t>Tools </a:t>
            </a:r>
            <a:r>
              <a:rPr lang="en-US" dirty="0"/>
              <a:t>that track and manage work as it evolves facilitate reproducibility among a group of collaborators. </a:t>
            </a:r>
            <a:endParaRPr lang="en-US" dirty="0" smtClean="0"/>
          </a:p>
          <a:p>
            <a:pPr algn="just"/>
            <a:r>
              <a:rPr lang="en-US" dirty="0" smtClean="0"/>
              <a:t>With </a:t>
            </a:r>
            <a:r>
              <a:rPr lang="en-US" dirty="0"/>
              <a:t>the advent of version control systems (e.g., </a:t>
            </a:r>
            <a:r>
              <a:rPr lang="en-US" dirty="0" err="1"/>
              <a:t>Git</a:t>
            </a:r>
            <a:r>
              <a:rPr lang="en-US" dirty="0"/>
              <a:t>, Mercurial, SVN, CVS), it has become easier to track the investigation of new ideas, and collaborative version control sites like </a:t>
            </a:r>
            <a:r>
              <a:rPr lang="en-US" dirty="0" err="1"/>
              <a:t>Github</a:t>
            </a:r>
            <a:r>
              <a:rPr lang="en-US" dirty="0"/>
              <a:t>, Google Code, </a:t>
            </a:r>
            <a:r>
              <a:rPr lang="en-US" dirty="0" err="1"/>
              <a:t>BitBucket</a:t>
            </a:r>
            <a:r>
              <a:rPr lang="en-US" dirty="0"/>
              <a:t>, and </a:t>
            </a:r>
            <a:r>
              <a:rPr lang="en-US" dirty="0" err="1"/>
              <a:t>Sourceforge</a:t>
            </a:r>
            <a:r>
              <a:rPr lang="en-US" dirty="0"/>
              <a:t> enable such ideas to be more easily shared. </a:t>
            </a:r>
            <a:endParaRPr lang="en-US" dirty="0" smtClean="0"/>
          </a:p>
        </p:txBody>
      </p:sp>
      <p:sp>
        <p:nvSpPr>
          <p:cNvPr id="4" name="Slide Number Placeholder 3"/>
          <p:cNvSpPr>
            <a:spLocks noGrp="1"/>
          </p:cNvSpPr>
          <p:nvPr>
            <p:ph type="sldNum" sz="quarter" idx="12"/>
          </p:nvPr>
        </p:nvSpPr>
        <p:spPr/>
        <p:txBody>
          <a:bodyPr/>
          <a:lstStyle/>
          <a:p>
            <a:fld id="{4137E69C-260B-4B23-AF95-90B46B3DBAB8}" type="slidenum">
              <a:rPr lang="en-US" smtClean="0"/>
              <a:t>52</a:t>
            </a:fld>
            <a:endParaRPr lang="en-US" dirty="0"/>
          </a:p>
        </p:txBody>
      </p:sp>
      <p:sp>
        <p:nvSpPr>
          <p:cNvPr id="5" name="Title 1"/>
          <p:cNvSpPr>
            <a:spLocks noGrp="1"/>
          </p:cNvSpPr>
          <p:nvPr>
            <p:ph type="title"/>
          </p:nvPr>
        </p:nvSpPr>
        <p:spPr>
          <a:xfrm>
            <a:off x="1226288" y="365126"/>
            <a:ext cx="10127512" cy="932046"/>
          </a:xfrm>
          <a:solidFill>
            <a:srgbClr val="FF7C80"/>
          </a:solidFill>
        </p:spPr>
        <p:txBody>
          <a:bodyPr>
            <a:normAutofit/>
          </a:bodyPr>
          <a:lstStyle/>
          <a:p>
            <a:pPr algn="ctr"/>
            <a:r>
              <a:rPr lang="en-US" b="1" dirty="0"/>
              <a:t>Tools to </a:t>
            </a:r>
            <a:r>
              <a:rPr lang="en-US" b="1" dirty="0" smtClean="0"/>
              <a:t>Aid </a:t>
            </a:r>
            <a:r>
              <a:rPr lang="en-US" b="1" dirty="0"/>
              <a:t>in </a:t>
            </a:r>
            <a:r>
              <a:rPr lang="en-US" b="1" dirty="0" smtClean="0"/>
              <a:t>Reproducible Research</a:t>
            </a:r>
            <a:endParaRPr lang="en-US" b="1" dirty="0"/>
          </a:p>
        </p:txBody>
      </p:sp>
      <p:pic>
        <p:nvPicPr>
          <p:cNvPr id="2" name="Picture 1"/>
          <p:cNvPicPr>
            <a:picLocks noChangeAspect="1"/>
          </p:cNvPicPr>
          <p:nvPr/>
        </p:nvPicPr>
        <p:blipFill>
          <a:blip r:embed="rId2"/>
          <a:stretch>
            <a:fillRect/>
          </a:stretch>
        </p:blipFill>
        <p:spPr>
          <a:xfrm>
            <a:off x="1061047" y="5364140"/>
            <a:ext cx="1846153" cy="770586"/>
          </a:xfrm>
          <a:prstGeom prst="rect">
            <a:avLst/>
          </a:prstGeom>
        </p:spPr>
      </p:pic>
      <p:pic>
        <p:nvPicPr>
          <p:cNvPr id="6" name="Picture 5"/>
          <p:cNvPicPr>
            <a:picLocks noChangeAspect="1"/>
          </p:cNvPicPr>
          <p:nvPr/>
        </p:nvPicPr>
        <p:blipFill>
          <a:blip r:embed="rId3"/>
          <a:stretch>
            <a:fillRect/>
          </a:stretch>
        </p:blipFill>
        <p:spPr>
          <a:xfrm>
            <a:off x="3392135" y="5265299"/>
            <a:ext cx="2269367" cy="899102"/>
          </a:xfrm>
          <a:prstGeom prst="rect">
            <a:avLst/>
          </a:prstGeom>
        </p:spPr>
      </p:pic>
      <p:pic>
        <p:nvPicPr>
          <p:cNvPr id="7" name="Picture 6"/>
          <p:cNvPicPr>
            <a:picLocks noChangeAspect="1"/>
          </p:cNvPicPr>
          <p:nvPr/>
        </p:nvPicPr>
        <p:blipFill>
          <a:blip r:embed="rId4"/>
          <a:stretch>
            <a:fillRect/>
          </a:stretch>
        </p:blipFill>
        <p:spPr>
          <a:xfrm>
            <a:off x="5769427" y="5272602"/>
            <a:ext cx="2952859" cy="852723"/>
          </a:xfrm>
          <a:prstGeom prst="rect">
            <a:avLst/>
          </a:prstGeom>
        </p:spPr>
      </p:pic>
      <p:pic>
        <p:nvPicPr>
          <p:cNvPr id="8" name="Picture 7"/>
          <p:cNvPicPr>
            <a:picLocks noChangeAspect="1"/>
          </p:cNvPicPr>
          <p:nvPr/>
        </p:nvPicPr>
        <p:blipFill>
          <a:blip r:embed="rId5"/>
          <a:stretch>
            <a:fillRect/>
          </a:stretch>
        </p:blipFill>
        <p:spPr>
          <a:xfrm>
            <a:off x="8843204" y="4981941"/>
            <a:ext cx="2265644" cy="1699233"/>
          </a:xfrm>
          <a:prstGeom prst="rect">
            <a:avLst/>
          </a:prstGeom>
        </p:spPr>
      </p:pic>
    </p:spTree>
    <p:extLst>
      <p:ext uri="{BB962C8B-B14F-4D97-AF65-F5344CB8AC3E}">
        <p14:creationId xmlns:p14="http://schemas.microsoft.com/office/powerpoint/2010/main" val="29461487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smtClean="0"/>
              <a:t>(4) Tools </a:t>
            </a:r>
            <a:r>
              <a:rPr lang="en-US" b="1" dirty="0"/>
              <a:t>that express computations as </a:t>
            </a:r>
            <a:r>
              <a:rPr lang="en-US" b="1" dirty="0" smtClean="0"/>
              <a:t>notebooks</a:t>
            </a:r>
          </a:p>
          <a:p>
            <a:pPr algn="just"/>
            <a:r>
              <a:rPr lang="en-US" dirty="0" smtClean="0"/>
              <a:t>These </a:t>
            </a:r>
            <a:r>
              <a:rPr lang="en-US" dirty="0"/>
              <a:t>tools represent sequences of commands and calculations as an interactive worksheet with pretty printing and integrated displays, decoupling content (the data, calculations) from representation (PDF, HTML, shell console), so that the same research content can be presented in multiple ways. </a:t>
            </a:r>
            <a:endParaRPr lang="en-US" dirty="0" smtClean="0"/>
          </a:p>
          <a:p>
            <a:pPr algn="just"/>
            <a:r>
              <a:rPr lang="en-US" dirty="0" smtClean="0"/>
              <a:t>Examples </a:t>
            </a:r>
            <a:r>
              <a:rPr lang="en-US" dirty="0"/>
              <a:t>include both closed-source tools such as MATLAB (through the publish and app features), Maple, and Mathematica, as well as open-source tools such as </a:t>
            </a:r>
            <a:r>
              <a:rPr lang="en-US" dirty="0" err="1"/>
              <a:t>IPython</a:t>
            </a:r>
            <a:r>
              <a:rPr lang="en-US" dirty="0"/>
              <a:t>, Sage, </a:t>
            </a:r>
            <a:r>
              <a:rPr lang="en-US" dirty="0" err="1"/>
              <a:t>RStudio</a:t>
            </a:r>
            <a:r>
              <a:rPr lang="en-US" dirty="0"/>
              <a:t> (with </a:t>
            </a:r>
            <a:r>
              <a:rPr lang="en-US" dirty="0" err="1"/>
              <a:t>knitr</a:t>
            </a:r>
            <a:r>
              <a:rPr lang="en-US" dirty="0"/>
              <a:t>), and </a:t>
            </a:r>
            <a:r>
              <a:rPr lang="en-US" dirty="0" err="1" smtClean="0"/>
              <a:t>TeXmacs</a:t>
            </a:r>
            <a:r>
              <a:rPr lang="en-US" dirty="0" smtClean="0"/>
              <a:t>.</a:t>
            </a:r>
            <a:endParaRPr lang="en-US" dirty="0"/>
          </a:p>
        </p:txBody>
      </p:sp>
      <p:sp>
        <p:nvSpPr>
          <p:cNvPr id="4" name="Slide Number Placeholder 3"/>
          <p:cNvSpPr>
            <a:spLocks noGrp="1"/>
          </p:cNvSpPr>
          <p:nvPr>
            <p:ph type="sldNum" sz="quarter" idx="12"/>
          </p:nvPr>
        </p:nvSpPr>
        <p:spPr/>
        <p:txBody>
          <a:bodyPr/>
          <a:lstStyle/>
          <a:p>
            <a:fld id="{4137E69C-260B-4B23-AF95-90B46B3DBAB8}" type="slidenum">
              <a:rPr lang="en-US" smtClean="0"/>
              <a:t>53</a:t>
            </a:fld>
            <a:endParaRPr lang="en-US"/>
          </a:p>
        </p:txBody>
      </p:sp>
      <p:sp>
        <p:nvSpPr>
          <p:cNvPr id="5" name="Title 1"/>
          <p:cNvSpPr>
            <a:spLocks noGrp="1"/>
          </p:cNvSpPr>
          <p:nvPr>
            <p:ph type="title"/>
          </p:nvPr>
        </p:nvSpPr>
        <p:spPr>
          <a:xfrm>
            <a:off x="1226288" y="365126"/>
            <a:ext cx="10127512" cy="932046"/>
          </a:xfrm>
          <a:solidFill>
            <a:srgbClr val="FF7C80"/>
          </a:solidFill>
        </p:spPr>
        <p:txBody>
          <a:bodyPr>
            <a:normAutofit/>
          </a:bodyPr>
          <a:lstStyle/>
          <a:p>
            <a:pPr algn="ctr"/>
            <a:r>
              <a:rPr lang="en-US" b="1" dirty="0"/>
              <a:t>Tools to </a:t>
            </a:r>
            <a:r>
              <a:rPr lang="en-US" b="1" dirty="0" smtClean="0"/>
              <a:t>Aid </a:t>
            </a:r>
            <a:r>
              <a:rPr lang="en-US" b="1" dirty="0"/>
              <a:t>in </a:t>
            </a:r>
            <a:r>
              <a:rPr lang="en-US" b="1" dirty="0" smtClean="0"/>
              <a:t>Reproducible Research</a:t>
            </a:r>
            <a:endParaRPr lang="en-US" b="1" dirty="0"/>
          </a:p>
        </p:txBody>
      </p:sp>
    </p:spTree>
    <p:extLst>
      <p:ext uri="{BB962C8B-B14F-4D97-AF65-F5344CB8AC3E}">
        <p14:creationId xmlns:p14="http://schemas.microsoft.com/office/powerpoint/2010/main" val="24037663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0" indent="0">
              <a:buNone/>
            </a:pPr>
            <a:r>
              <a:rPr lang="en-US" b="1" dirty="0" smtClean="0"/>
              <a:t>(5) Tools </a:t>
            </a:r>
            <a:r>
              <a:rPr lang="en-US" b="1" dirty="0"/>
              <a:t>that capture and preserve a software </a:t>
            </a:r>
            <a:r>
              <a:rPr lang="en-US" b="1" dirty="0" smtClean="0"/>
              <a:t>environment</a:t>
            </a:r>
          </a:p>
          <a:p>
            <a:pPr algn="just"/>
            <a:r>
              <a:rPr lang="en-US" dirty="0" smtClean="0"/>
              <a:t>New </a:t>
            </a:r>
            <a:r>
              <a:rPr lang="en-US" dirty="0"/>
              <a:t>tools make it possible to exactly capture the computational environment and pass it on to someone who wishes to reproduce a computation. </a:t>
            </a:r>
            <a:endParaRPr lang="en-US" dirty="0" smtClean="0"/>
          </a:p>
          <a:p>
            <a:pPr algn="just"/>
            <a:r>
              <a:rPr lang="en-US" dirty="0" err="1" smtClean="0"/>
              <a:t>VirtualBox</a:t>
            </a:r>
            <a:r>
              <a:rPr lang="en-US" dirty="0"/>
              <a:t>, VMWare, or Vagrant can be used to construct a virtual machine image containing the environment. </a:t>
            </a:r>
            <a:endParaRPr lang="en-US" dirty="0" smtClean="0"/>
          </a:p>
          <a:p>
            <a:pPr algn="just"/>
            <a:r>
              <a:rPr lang="en-US" dirty="0" smtClean="0"/>
              <a:t>Application </a:t>
            </a:r>
            <a:r>
              <a:rPr lang="en-US" dirty="0"/>
              <a:t>virtualization tools, such as CDE (Code, Data, and Environment), attach themselves to the computational process in order to find and capture software dependencies</a:t>
            </a:r>
            <a:r>
              <a:rPr lang="en-US" dirty="0" smtClean="0"/>
              <a:t>.</a:t>
            </a:r>
          </a:p>
          <a:p>
            <a:pPr algn="just"/>
            <a:r>
              <a:rPr lang="en-US" dirty="0"/>
              <a:t>Computational environments can also be constructed and made available in the cloud, using Amazon EC2, </a:t>
            </a:r>
            <a:r>
              <a:rPr lang="en-US" dirty="0" err="1"/>
              <a:t>Wakari</a:t>
            </a:r>
            <a:r>
              <a:rPr lang="en-US" dirty="0"/>
              <a:t>, RunMyCode.org and other tools. </a:t>
            </a:r>
          </a:p>
        </p:txBody>
      </p:sp>
      <p:sp>
        <p:nvSpPr>
          <p:cNvPr id="4" name="Slide Number Placeholder 3"/>
          <p:cNvSpPr>
            <a:spLocks noGrp="1"/>
          </p:cNvSpPr>
          <p:nvPr>
            <p:ph type="sldNum" sz="quarter" idx="12"/>
          </p:nvPr>
        </p:nvSpPr>
        <p:spPr/>
        <p:txBody>
          <a:bodyPr/>
          <a:lstStyle/>
          <a:p>
            <a:fld id="{4137E69C-260B-4B23-AF95-90B46B3DBAB8}" type="slidenum">
              <a:rPr lang="en-US" smtClean="0"/>
              <a:t>54</a:t>
            </a:fld>
            <a:endParaRPr lang="en-US"/>
          </a:p>
        </p:txBody>
      </p:sp>
      <p:sp>
        <p:nvSpPr>
          <p:cNvPr id="5" name="Title 1"/>
          <p:cNvSpPr>
            <a:spLocks noGrp="1"/>
          </p:cNvSpPr>
          <p:nvPr>
            <p:ph type="title"/>
          </p:nvPr>
        </p:nvSpPr>
        <p:spPr>
          <a:xfrm>
            <a:off x="1226288" y="365126"/>
            <a:ext cx="10127512" cy="932046"/>
          </a:xfrm>
          <a:solidFill>
            <a:srgbClr val="FF7C80"/>
          </a:solidFill>
        </p:spPr>
        <p:txBody>
          <a:bodyPr>
            <a:normAutofit/>
          </a:bodyPr>
          <a:lstStyle/>
          <a:p>
            <a:pPr algn="ctr"/>
            <a:r>
              <a:rPr lang="en-US" b="1" dirty="0"/>
              <a:t>Tools to </a:t>
            </a:r>
            <a:r>
              <a:rPr lang="en-US" b="1" dirty="0" smtClean="0"/>
              <a:t>Aid </a:t>
            </a:r>
            <a:r>
              <a:rPr lang="en-US" b="1" dirty="0"/>
              <a:t>in </a:t>
            </a:r>
            <a:r>
              <a:rPr lang="en-US" b="1" dirty="0" smtClean="0"/>
              <a:t>Reproducible Research</a:t>
            </a:r>
            <a:endParaRPr lang="en-US" b="1" dirty="0"/>
          </a:p>
        </p:txBody>
      </p:sp>
    </p:spTree>
    <p:extLst>
      <p:ext uri="{BB962C8B-B14F-4D97-AF65-F5344CB8AC3E}">
        <p14:creationId xmlns:p14="http://schemas.microsoft.com/office/powerpoint/2010/main" val="29556689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7814" y="365126"/>
            <a:ext cx="10325985" cy="811544"/>
          </a:xfrm>
          <a:solidFill>
            <a:srgbClr val="FF7C80"/>
          </a:solidFill>
        </p:spPr>
        <p:txBody>
          <a:bodyPr/>
          <a:lstStyle/>
          <a:p>
            <a:pPr algn="ctr"/>
            <a:r>
              <a:rPr lang="en-US" b="1" dirty="0" smtClean="0"/>
              <a:t>Reproducibility Skills</a:t>
            </a:r>
            <a:endParaRPr lang="en-US" b="1" dirty="0"/>
          </a:p>
        </p:txBody>
      </p:sp>
      <p:sp>
        <p:nvSpPr>
          <p:cNvPr id="3" name="Content Placeholder 2"/>
          <p:cNvSpPr>
            <a:spLocks noGrp="1"/>
          </p:cNvSpPr>
          <p:nvPr>
            <p:ph idx="1"/>
          </p:nvPr>
        </p:nvSpPr>
        <p:spPr>
          <a:xfrm>
            <a:off x="824024" y="1620062"/>
            <a:ext cx="10515600" cy="4351338"/>
          </a:xfrm>
        </p:spPr>
        <p:txBody>
          <a:bodyPr>
            <a:normAutofit fontScale="92500" lnSpcReduction="20000"/>
          </a:bodyPr>
          <a:lstStyle/>
          <a:p>
            <a:pPr>
              <a:buFont typeface="Wingdings" panose="05000000000000000000" pitchFamily="2" charset="2"/>
              <a:buChar char="ü"/>
            </a:pPr>
            <a:r>
              <a:rPr lang="en-US" dirty="0" smtClean="0"/>
              <a:t>version </a:t>
            </a:r>
            <a:r>
              <a:rPr lang="en-US" dirty="0"/>
              <a:t>control and use of online repositories,</a:t>
            </a:r>
          </a:p>
          <a:p>
            <a:pPr>
              <a:buFont typeface="Wingdings" panose="05000000000000000000" pitchFamily="2" charset="2"/>
              <a:buChar char="ü"/>
            </a:pPr>
            <a:r>
              <a:rPr lang="en-US" dirty="0" smtClean="0"/>
              <a:t>modern </a:t>
            </a:r>
            <a:r>
              <a:rPr lang="en-US" dirty="0"/>
              <a:t>programming practice including unit testing and regression testing,</a:t>
            </a:r>
          </a:p>
          <a:p>
            <a:pPr>
              <a:buFont typeface="Wingdings" panose="05000000000000000000" pitchFamily="2" charset="2"/>
              <a:buChar char="ü"/>
            </a:pPr>
            <a:r>
              <a:rPr lang="en-US" dirty="0" smtClean="0"/>
              <a:t>maintaining </a:t>
            </a:r>
            <a:r>
              <a:rPr lang="en-US" dirty="0"/>
              <a:t>“notebooks” or “research compendia”,</a:t>
            </a:r>
          </a:p>
          <a:p>
            <a:pPr>
              <a:buFont typeface="Wingdings" panose="05000000000000000000" pitchFamily="2" charset="2"/>
              <a:buChar char="ü"/>
            </a:pPr>
            <a:r>
              <a:rPr lang="en-US" dirty="0" smtClean="0"/>
              <a:t>recording </a:t>
            </a:r>
            <a:r>
              <a:rPr lang="en-US" dirty="0"/>
              <a:t>the provenance of final results relative to code and/or data,</a:t>
            </a:r>
          </a:p>
          <a:p>
            <a:pPr>
              <a:buFont typeface="Wingdings" panose="05000000000000000000" pitchFamily="2" charset="2"/>
              <a:buChar char="ü"/>
            </a:pPr>
            <a:r>
              <a:rPr lang="en-US" dirty="0" smtClean="0"/>
              <a:t>numerical </a:t>
            </a:r>
            <a:r>
              <a:rPr lang="en-US" dirty="0"/>
              <a:t>/ floating point reproducibility and nondeterminism,</a:t>
            </a:r>
          </a:p>
          <a:p>
            <a:pPr>
              <a:buFont typeface="Wingdings" panose="05000000000000000000" pitchFamily="2" charset="2"/>
              <a:buChar char="ü"/>
            </a:pPr>
            <a:r>
              <a:rPr lang="en-US" dirty="0" smtClean="0"/>
              <a:t>reproducibility </a:t>
            </a:r>
            <a:r>
              <a:rPr lang="en-US" dirty="0"/>
              <a:t>on parallel systems,</a:t>
            </a:r>
          </a:p>
          <a:p>
            <a:pPr>
              <a:buFont typeface="Wingdings" panose="05000000000000000000" pitchFamily="2" charset="2"/>
              <a:buChar char="ü"/>
            </a:pPr>
            <a:r>
              <a:rPr lang="en-US" dirty="0" smtClean="0"/>
              <a:t>dealing </a:t>
            </a:r>
            <a:r>
              <a:rPr lang="en-US" dirty="0"/>
              <a:t>with large datasets,</a:t>
            </a:r>
          </a:p>
          <a:p>
            <a:pPr>
              <a:buFont typeface="Wingdings" panose="05000000000000000000" pitchFamily="2" charset="2"/>
              <a:buChar char="ü"/>
            </a:pPr>
            <a:r>
              <a:rPr lang="en-US" dirty="0" smtClean="0"/>
              <a:t>dealing </a:t>
            </a:r>
            <a:r>
              <a:rPr lang="en-US" dirty="0"/>
              <a:t>with complicated software stacks and use of virtual machines,</a:t>
            </a:r>
          </a:p>
          <a:p>
            <a:pPr>
              <a:buFont typeface="Wingdings" panose="05000000000000000000" pitchFamily="2" charset="2"/>
              <a:buChar char="ü"/>
            </a:pPr>
            <a:r>
              <a:rPr lang="en-US" dirty="0" smtClean="0"/>
              <a:t>documentation </a:t>
            </a:r>
            <a:r>
              <a:rPr lang="en-US" dirty="0"/>
              <a:t>and literate programming,</a:t>
            </a:r>
          </a:p>
          <a:p>
            <a:pPr>
              <a:buFont typeface="Wingdings" panose="05000000000000000000" pitchFamily="2" charset="2"/>
              <a:buChar char="ü"/>
            </a:pPr>
            <a:r>
              <a:rPr lang="en-US" dirty="0" smtClean="0"/>
              <a:t>IP </a:t>
            </a:r>
            <a:r>
              <a:rPr lang="en-US" dirty="0"/>
              <a:t>and licensing issues, proper citation and attribution.</a:t>
            </a:r>
          </a:p>
        </p:txBody>
      </p:sp>
      <p:sp>
        <p:nvSpPr>
          <p:cNvPr id="4" name="Slide Number Placeholder 3"/>
          <p:cNvSpPr>
            <a:spLocks noGrp="1"/>
          </p:cNvSpPr>
          <p:nvPr>
            <p:ph type="sldNum" sz="quarter" idx="12"/>
          </p:nvPr>
        </p:nvSpPr>
        <p:spPr/>
        <p:txBody>
          <a:bodyPr/>
          <a:lstStyle/>
          <a:p>
            <a:fld id="{4137E69C-260B-4B23-AF95-90B46B3DBAB8}" type="slidenum">
              <a:rPr lang="en-US" smtClean="0"/>
              <a:t>55</a:t>
            </a:fld>
            <a:endParaRPr lang="en-US"/>
          </a:p>
        </p:txBody>
      </p:sp>
      <p:sp>
        <p:nvSpPr>
          <p:cNvPr id="5" name="Rectangle 4"/>
          <p:cNvSpPr/>
          <p:nvPr/>
        </p:nvSpPr>
        <p:spPr>
          <a:xfrm>
            <a:off x="1104201" y="6278158"/>
            <a:ext cx="4434997" cy="461665"/>
          </a:xfrm>
          <a:prstGeom prst="rect">
            <a:avLst/>
          </a:prstGeom>
        </p:spPr>
        <p:txBody>
          <a:bodyPr wrap="none">
            <a:spAutoFit/>
          </a:bodyPr>
          <a:lstStyle/>
          <a:p>
            <a:r>
              <a:rPr lang="en-US" sz="1200" u="sng" dirty="0" smtClean="0"/>
              <a:t>Reference</a:t>
            </a:r>
            <a:r>
              <a:rPr lang="en-US" sz="1200" dirty="0" smtClean="0"/>
              <a:t>: </a:t>
            </a:r>
            <a:r>
              <a:rPr lang="en-US" sz="1200" dirty="0" smtClean="0">
                <a:hlinkClick r:id="rId2"/>
              </a:rPr>
              <a:t>https</a:t>
            </a:r>
            <a:r>
              <a:rPr lang="en-US" sz="1200" dirty="0">
                <a:hlinkClick r:id="rId2"/>
              </a:rPr>
              <a:t>://</a:t>
            </a:r>
            <a:r>
              <a:rPr lang="en-US" sz="1200" dirty="0" smtClean="0">
                <a:hlinkClick r:id="rId2"/>
              </a:rPr>
              <a:t>icerm.brown.edu/tw12-5-rcem/icerm_report.pdf</a:t>
            </a:r>
            <a:endParaRPr lang="en-US" sz="1200" dirty="0" smtClean="0"/>
          </a:p>
          <a:p>
            <a:endParaRPr lang="en-US" sz="1200" dirty="0"/>
          </a:p>
        </p:txBody>
      </p:sp>
      <p:sp>
        <p:nvSpPr>
          <p:cNvPr id="6" name="Rectangle 5"/>
          <p:cNvSpPr/>
          <p:nvPr/>
        </p:nvSpPr>
        <p:spPr>
          <a:xfrm rot="20465579">
            <a:off x="8663412" y="5258299"/>
            <a:ext cx="3472675" cy="923330"/>
          </a:xfrm>
          <a:prstGeom prst="rect">
            <a:avLst/>
          </a:prstGeom>
          <a:noFill/>
        </p:spPr>
        <p:txBody>
          <a:bodyPr wrap="none" lIns="91440" tIns="45720" rIns="91440" bIns="45720">
            <a:spAutoFit/>
          </a:bodyPr>
          <a:lstStyle/>
          <a:p>
            <a:pPr algn="ctr"/>
            <a:r>
              <a:rPr lang="en-US" sz="54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Learn more</a:t>
            </a:r>
            <a:endParaRPr lang="en-US" sz="54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129920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57693" y="138297"/>
            <a:ext cx="10318897" cy="811545"/>
          </a:xfrm>
          <a:solidFill>
            <a:srgbClr val="FF7C80"/>
          </a:solidFill>
        </p:spPr>
        <p:txBody>
          <a:bodyPr/>
          <a:lstStyle/>
          <a:p>
            <a:pPr algn="ctr"/>
            <a:r>
              <a:rPr lang="en-US" dirty="0"/>
              <a:t> </a:t>
            </a:r>
            <a:r>
              <a:rPr lang="en-US" b="1" dirty="0"/>
              <a:t>Copyright and </a:t>
            </a:r>
            <a:r>
              <a:rPr lang="en-US" b="1" dirty="0" smtClean="0"/>
              <a:t>Licensing</a:t>
            </a:r>
            <a:endParaRPr lang="en-US" b="1" dirty="0"/>
          </a:p>
        </p:txBody>
      </p:sp>
      <p:sp>
        <p:nvSpPr>
          <p:cNvPr id="5" name="Content Placeholder 4"/>
          <p:cNvSpPr>
            <a:spLocks noGrp="1"/>
          </p:cNvSpPr>
          <p:nvPr>
            <p:ph idx="1"/>
          </p:nvPr>
        </p:nvSpPr>
        <p:spPr>
          <a:xfrm>
            <a:off x="696433" y="1237290"/>
            <a:ext cx="10515600" cy="4351338"/>
          </a:xfrm>
        </p:spPr>
        <p:txBody>
          <a:bodyPr>
            <a:normAutofit fontScale="92500" lnSpcReduction="10000"/>
          </a:bodyPr>
          <a:lstStyle/>
          <a:p>
            <a:pPr algn="just"/>
            <a:r>
              <a:rPr lang="en-US" sz="2600" dirty="0" smtClean="0"/>
              <a:t>For reproducibility </a:t>
            </a:r>
            <a:r>
              <a:rPr lang="en-US" sz="2600" dirty="0"/>
              <a:t>of scientific findings an attribution-only license is recommended, such as the Apache, MIT, or Modified BSD </a:t>
            </a:r>
            <a:r>
              <a:rPr lang="en-US" sz="2600" dirty="0" smtClean="0"/>
              <a:t>license. </a:t>
            </a:r>
          </a:p>
          <a:p>
            <a:pPr algn="just"/>
            <a:r>
              <a:rPr lang="en-US" sz="2600" dirty="0" smtClean="0"/>
              <a:t>Copyright </a:t>
            </a:r>
            <a:r>
              <a:rPr lang="en-US" sz="2600" dirty="0"/>
              <a:t>does not adhere to raw facts, and so the raw numbers in a dataset do not fall under copyright. </a:t>
            </a:r>
            <a:endParaRPr lang="en-US" sz="2600" dirty="0" smtClean="0"/>
          </a:p>
          <a:p>
            <a:pPr algn="just"/>
            <a:r>
              <a:rPr lang="en-US" sz="2600" dirty="0" smtClean="0"/>
              <a:t>But </a:t>
            </a:r>
            <a:r>
              <a:rPr lang="en-US" sz="2600" dirty="0"/>
              <a:t>datasets can </a:t>
            </a:r>
            <a:r>
              <a:rPr lang="en-US" sz="2600" dirty="0" smtClean="0"/>
              <a:t>have </a:t>
            </a:r>
            <a:r>
              <a:rPr lang="en-US" sz="2600" dirty="0"/>
              <a:t>copyright barriers to reuse if they contain “original selection and arrangement” of the data, and for this reason dedication to the public domain is suggested using the Creative Commons CC0 </a:t>
            </a:r>
            <a:r>
              <a:rPr lang="en-US" sz="2600" dirty="0" smtClean="0"/>
              <a:t>license.</a:t>
            </a:r>
          </a:p>
          <a:p>
            <a:pPr algn="just"/>
            <a:r>
              <a:rPr lang="en-US" sz="2600" dirty="0" smtClean="0"/>
              <a:t>In </a:t>
            </a:r>
            <a:r>
              <a:rPr lang="en-US" sz="2600" dirty="0"/>
              <a:t>addition, dataset authors can provide a citation suggestion for others who use the dataset. </a:t>
            </a:r>
            <a:endParaRPr lang="en-US" sz="2600" dirty="0" smtClean="0"/>
          </a:p>
          <a:p>
            <a:pPr lvl="1" algn="just">
              <a:buFont typeface="Courier New" panose="02070309020205020404" pitchFamily="49" charset="0"/>
              <a:buChar char="o"/>
            </a:pPr>
            <a:r>
              <a:rPr lang="en-US" dirty="0" smtClean="0"/>
              <a:t>These </a:t>
            </a:r>
            <a:r>
              <a:rPr lang="en-US" dirty="0"/>
              <a:t>steps will permit shared code and data to be copied, run on other systems, modified, and results replicated, and help encourage a system of citation for both code and data. </a:t>
            </a:r>
          </a:p>
        </p:txBody>
      </p:sp>
      <p:sp>
        <p:nvSpPr>
          <p:cNvPr id="2" name="Slide Number Placeholder 1"/>
          <p:cNvSpPr>
            <a:spLocks noGrp="1"/>
          </p:cNvSpPr>
          <p:nvPr>
            <p:ph type="sldNum" sz="quarter" idx="12"/>
          </p:nvPr>
        </p:nvSpPr>
        <p:spPr/>
        <p:txBody>
          <a:bodyPr/>
          <a:lstStyle/>
          <a:p>
            <a:fld id="{4137E69C-260B-4B23-AF95-90B46B3DBAB8}" type="slidenum">
              <a:rPr lang="en-US" smtClean="0"/>
              <a:t>56</a:t>
            </a:fld>
            <a:endParaRPr lang="en-US"/>
          </a:p>
        </p:txBody>
      </p:sp>
      <p:sp>
        <p:nvSpPr>
          <p:cNvPr id="6" name="Rectangle 5"/>
          <p:cNvSpPr/>
          <p:nvPr/>
        </p:nvSpPr>
        <p:spPr>
          <a:xfrm>
            <a:off x="2721934" y="5416644"/>
            <a:ext cx="7060019" cy="1107996"/>
          </a:xfrm>
          <a:prstGeom prst="rect">
            <a:avLst/>
          </a:prstGeom>
          <a:solidFill>
            <a:schemeClr val="accent4">
              <a:lumMod val="40000"/>
              <a:lumOff val="60000"/>
            </a:schemeClr>
          </a:solidFill>
        </p:spPr>
        <p:txBody>
          <a:bodyPr wrap="square">
            <a:spAutoFit/>
          </a:bodyPr>
          <a:lstStyle/>
          <a:p>
            <a:r>
              <a:rPr lang="en-US" altLang="en-US" sz="1600" b="1" dirty="0"/>
              <a:t>What is a Dataset?</a:t>
            </a:r>
            <a:endParaRPr lang="en-US" sz="1600" b="1" dirty="0" smtClean="0"/>
          </a:p>
          <a:p>
            <a:pPr marL="285750" indent="-285750">
              <a:buFont typeface="Wingdings" panose="05000000000000000000" pitchFamily="2" charset="2"/>
              <a:buChar char="q"/>
            </a:pPr>
            <a:r>
              <a:rPr lang="en-US" sz="1600" dirty="0" smtClean="0"/>
              <a:t>Represents </a:t>
            </a:r>
            <a:r>
              <a:rPr lang="en-US" sz="1600" dirty="0"/>
              <a:t>already published findings and </a:t>
            </a:r>
            <a:r>
              <a:rPr lang="en-US" sz="1600" dirty="0" smtClean="0"/>
              <a:t>ideas.</a:t>
            </a:r>
            <a:endParaRPr lang="en-US" sz="1600" dirty="0"/>
          </a:p>
          <a:p>
            <a:pPr marL="285750" indent="-285750">
              <a:buFont typeface="Wingdings" panose="05000000000000000000" pitchFamily="2" charset="2"/>
              <a:buChar char="q"/>
            </a:pPr>
            <a:r>
              <a:rPr lang="en-US" sz="1600" dirty="0"/>
              <a:t>Contains potential findings and ideas yet to be discovered and </a:t>
            </a:r>
            <a:r>
              <a:rPr lang="en-US" sz="1600" dirty="0" smtClean="0"/>
              <a:t>exploited.</a:t>
            </a:r>
            <a:endParaRPr lang="en-US" sz="1600" dirty="0"/>
          </a:p>
          <a:p>
            <a:pPr marL="285750" indent="-285750">
              <a:buFont typeface="Wingdings" panose="05000000000000000000" pitchFamily="2" charset="2"/>
              <a:buChar char="q"/>
            </a:pPr>
            <a:r>
              <a:rPr lang="en-US" sz="1600" dirty="0"/>
              <a:t>Datasets do not fit well into the framework of copyrights and </a:t>
            </a:r>
            <a:r>
              <a:rPr lang="en-US" sz="1600" dirty="0" smtClean="0"/>
              <a:t>patents.</a:t>
            </a:r>
            <a:endParaRPr lang="en-US" sz="1600" dirty="0"/>
          </a:p>
        </p:txBody>
      </p:sp>
    </p:spTree>
    <p:extLst>
      <p:ext uri="{BB962C8B-B14F-4D97-AF65-F5344CB8AC3E}">
        <p14:creationId xmlns:p14="http://schemas.microsoft.com/office/powerpoint/2010/main" val="19998646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9015"/>
          </a:xfrm>
          <a:solidFill>
            <a:srgbClr val="FF7C80"/>
          </a:solidFill>
        </p:spPr>
        <p:txBody>
          <a:bodyPr/>
          <a:lstStyle/>
          <a:p>
            <a:pPr algn="ctr"/>
            <a:r>
              <a:rPr lang="en-US" b="1" dirty="0"/>
              <a:t>Rights for Data</a:t>
            </a:r>
          </a:p>
        </p:txBody>
      </p:sp>
      <p:sp>
        <p:nvSpPr>
          <p:cNvPr id="3" name="Content Placeholder 2"/>
          <p:cNvSpPr>
            <a:spLocks noGrp="1"/>
          </p:cNvSpPr>
          <p:nvPr>
            <p:ph idx="1"/>
          </p:nvPr>
        </p:nvSpPr>
        <p:spPr/>
        <p:txBody>
          <a:bodyPr/>
          <a:lstStyle/>
          <a:p>
            <a:pPr marL="342900" lvl="0" indent="-342900" algn="just" fontAlgn="base">
              <a:spcBef>
                <a:spcPct val="20000"/>
              </a:spcBef>
              <a:spcAft>
                <a:spcPct val="0"/>
              </a:spcAft>
              <a:buFontTx/>
              <a:buChar char="•"/>
            </a:pPr>
            <a:r>
              <a:rPr lang="en-US" altLang="en-US" b="1" kern="0" dirty="0">
                <a:solidFill>
                  <a:srgbClr val="000000"/>
                </a:solidFill>
                <a:ea typeface="ＭＳ Ｐゴシック"/>
              </a:rPr>
              <a:t>Full access</a:t>
            </a:r>
            <a:r>
              <a:rPr lang="en-US" altLang="en-US" kern="0" dirty="0">
                <a:solidFill>
                  <a:srgbClr val="000000"/>
                </a:solidFill>
                <a:ea typeface="ＭＳ Ｐゴシック"/>
              </a:rPr>
              <a:t>: the data can be used for any </a:t>
            </a:r>
            <a:r>
              <a:rPr lang="en-US" altLang="en-US" kern="0" dirty="0" smtClean="0">
                <a:solidFill>
                  <a:srgbClr val="000000"/>
                </a:solidFill>
                <a:ea typeface="ＭＳ Ｐゴシック"/>
              </a:rPr>
              <a:t>purpose.</a:t>
            </a:r>
            <a:endParaRPr lang="en-US" altLang="en-US" kern="0" dirty="0">
              <a:solidFill>
                <a:srgbClr val="000000"/>
              </a:solidFill>
              <a:ea typeface="ＭＳ Ｐゴシック"/>
            </a:endParaRPr>
          </a:p>
          <a:p>
            <a:pPr marL="342900" lvl="0" indent="-342900" algn="just" fontAlgn="base">
              <a:spcBef>
                <a:spcPct val="20000"/>
              </a:spcBef>
              <a:spcAft>
                <a:spcPct val="0"/>
              </a:spcAft>
              <a:buFontTx/>
              <a:buChar char="•"/>
            </a:pPr>
            <a:r>
              <a:rPr lang="en-US" altLang="en-US" b="1" kern="0" dirty="0">
                <a:solidFill>
                  <a:srgbClr val="000000"/>
                </a:solidFill>
                <a:ea typeface="ＭＳ Ｐゴシック"/>
              </a:rPr>
              <a:t>Attribution</a:t>
            </a:r>
            <a:r>
              <a:rPr lang="en-US" altLang="en-US" kern="0" dirty="0">
                <a:solidFill>
                  <a:srgbClr val="000000"/>
                </a:solidFill>
                <a:ea typeface="ＭＳ Ｐゴシック"/>
              </a:rPr>
              <a:t>: the data can be use for any purpose with a specific </a:t>
            </a:r>
            <a:r>
              <a:rPr lang="en-US" altLang="en-US" kern="0" dirty="0" smtClean="0">
                <a:solidFill>
                  <a:srgbClr val="000000"/>
                </a:solidFill>
                <a:ea typeface="ＭＳ Ｐゴシック"/>
              </a:rPr>
              <a:t>citation.</a:t>
            </a:r>
            <a:endParaRPr lang="en-US" altLang="en-US" kern="0" dirty="0">
              <a:solidFill>
                <a:srgbClr val="000000"/>
              </a:solidFill>
              <a:ea typeface="ＭＳ Ｐゴシック"/>
            </a:endParaRPr>
          </a:p>
          <a:p>
            <a:pPr marL="342900" lvl="0" indent="-342900" algn="just" fontAlgn="base">
              <a:spcBef>
                <a:spcPct val="20000"/>
              </a:spcBef>
              <a:spcAft>
                <a:spcPct val="0"/>
              </a:spcAft>
              <a:buFontTx/>
              <a:buChar char="•"/>
            </a:pPr>
            <a:r>
              <a:rPr lang="en-US" altLang="en-US" b="1" kern="0" dirty="0">
                <a:solidFill>
                  <a:srgbClr val="000000"/>
                </a:solidFill>
                <a:ea typeface="ＭＳ Ｐゴシック"/>
              </a:rPr>
              <a:t>Share-alike</a:t>
            </a:r>
            <a:r>
              <a:rPr lang="en-US" altLang="en-US" kern="0" dirty="0">
                <a:solidFill>
                  <a:srgbClr val="000000"/>
                </a:solidFill>
                <a:ea typeface="ＭＳ Ｐゴシック"/>
              </a:rPr>
              <a:t>: the data can be used for any purpose but any “improvements” must be made available under the same </a:t>
            </a:r>
            <a:r>
              <a:rPr lang="en-US" altLang="en-US" kern="0" dirty="0" smtClean="0">
                <a:solidFill>
                  <a:srgbClr val="000000"/>
                </a:solidFill>
                <a:ea typeface="ＭＳ Ｐゴシック"/>
              </a:rPr>
              <a:t>license.</a:t>
            </a:r>
            <a:endParaRPr lang="en-US" altLang="en-US" kern="0" dirty="0">
              <a:solidFill>
                <a:srgbClr val="000000"/>
              </a:solidFill>
              <a:ea typeface="ＭＳ Ｐゴシック"/>
            </a:endParaRPr>
          </a:p>
          <a:p>
            <a:pPr marL="342900" lvl="0" indent="-342900" algn="just" fontAlgn="base">
              <a:spcBef>
                <a:spcPct val="20000"/>
              </a:spcBef>
              <a:spcAft>
                <a:spcPct val="0"/>
              </a:spcAft>
              <a:buFontTx/>
              <a:buChar char="•"/>
            </a:pPr>
            <a:r>
              <a:rPr lang="en-US" altLang="en-US" b="1" kern="0" dirty="0">
                <a:solidFill>
                  <a:srgbClr val="000000"/>
                </a:solidFill>
                <a:ea typeface="ＭＳ Ｐゴシック"/>
              </a:rPr>
              <a:t>Reproduction-only</a:t>
            </a:r>
            <a:r>
              <a:rPr lang="en-US" altLang="en-US" kern="0" dirty="0">
                <a:solidFill>
                  <a:srgbClr val="000000"/>
                </a:solidFill>
                <a:ea typeface="ＭＳ Ｐゴシック"/>
              </a:rPr>
              <a:t>: the data can only be used for reproducing published results and commenting via a letter to the </a:t>
            </a:r>
            <a:r>
              <a:rPr lang="en-US" altLang="en-US" kern="0" dirty="0" smtClean="0">
                <a:solidFill>
                  <a:srgbClr val="000000"/>
                </a:solidFill>
                <a:ea typeface="ＭＳ Ｐゴシック"/>
              </a:rPr>
              <a:t>editor.</a:t>
            </a:r>
            <a:endParaRPr lang="en-US" altLang="en-US" kern="0" dirty="0">
              <a:solidFill>
                <a:srgbClr val="000000"/>
              </a:solidFill>
              <a:ea typeface="ＭＳ Ｐゴシック"/>
            </a:endParaRPr>
          </a:p>
          <a:p>
            <a:endParaRPr lang="en-US" dirty="0"/>
          </a:p>
        </p:txBody>
      </p:sp>
      <p:sp>
        <p:nvSpPr>
          <p:cNvPr id="4" name="Slide Number Placeholder 3"/>
          <p:cNvSpPr>
            <a:spLocks noGrp="1"/>
          </p:cNvSpPr>
          <p:nvPr>
            <p:ph type="sldNum" sz="quarter" idx="12"/>
          </p:nvPr>
        </p:nvSpPr>
        <p:spPr/>
        <p:txBody>
          <a:bodyPr/>
          <a:lstStyle/>
          <a:p>
            <a:fld id="{4137E69C-260B-4B23-AF95-90B46B3DBAB8}" type="slidenum">
              <a:rPr lang="en-US" smtClean="0"/>
              <a:t>57</a:t>
            </a:fld>
            <a:endParaRPr lang="en-US"/>
          </a:p>
        </p:txBody>
      </p:sp>
    </p:spTree>
    <p:extLst>
      <p:ext uri="{BB962C8B-B14F-4D97-AF65-F5344CB8AC3E}">
        <p14:creationId xmlns:p14="http://schemas.microsoft.com/office/powerpoint/2010/main" val="12626709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97987"/>
          </a:xfrm>
          <a:solidFill>
            <a:srgbClr val="FF7C80"/>
          </a:solidFill>
        </p:spPr>
        <p:txBody>
          <a:bodyPr/>
          <a:lstStyle/>
          <a:p>
            <a:pPr algn="ctr"/>
            <a:r>
              <a:rPr lang="en-US" b="1" dirty="0"/>
              <a:t>A </a:t>
            </a:r>
            <a:r>
              <a:rPr lang="en-US" b="1" dirty="0" smtClean="0"/>
              <a:t>Hierarchy </a:t>
            </a:r>
            <a:r>
              <a:rPr lang="en-US" b="1" dirty="0"/>
              <a:t>of </a:t>
            </a:r>
            <a:r>
              <a:rPr lang="en-US" b="1" dirty="0" smtClean="0"/>
              <a:t>Reproducibility</a:t>
            </a:r>
            <a:endParaRPr lang="en-US" b="1" dirty="0"/>
          </a:p>
        </p:txBody>
      </p:sp>
      <p:sp>
        <p:nvSpPr>
          <p:cNvPr id="3" name="Content Placeholder 2"/>
          <p:cNvSpPr>
            <a:spLocks noGrp="1"/>
          </p:cNvSpPr>
          <p:nvPr>
            <p:ph idx="1"/>
          </p:nvPr>
        </p:nvSpPr>
        <p:spPr/>
        <p:txBody>
          <a:bodyPr/>
          <a:lstStyle/>
          <a:p>
            <a:r>
              <a:rPr lang="en-US" b="1" dirty="0"/>
              <a:t>Good</a:t>
            </a:r>
            <a:r>
              <a:rPr lang="en-US" dirty="0"/>
              <a:t>: Use code. Minimize pointing and clicking (</a:t>
            </a:r>
            <a:r>
              <a:rPr lang="en-US" dirty="0" err="1"/>
              <a:t>RStudio</a:t>
            </a:r>
            <a:r>
              <a:rPr lang="en-US" dirty="0"/>
              <a:t>). Mention availability of code.</a:t>
            </a:r>
          </a:p>
          <a:p>
            <a:r>
              <a:rPr lang="en-US" b="1" dirty="0"/>
              <a:t>Better</a:t>
            </a:r>
            <a:r>
              <a:rPr lang="en-US" dirty="0"/>
              <a:t>: Use version control. Help yourself keep track of changes, fix bugs and improve project management (</a:t>
            </a:r>
            <a:r>
              <a:rPr lang="en-US" dirty="0" err="1"/>
              <a:t>RStudio</a:t>
            </a:r>
            <a:r>
              <a:rPr lang="en-US" dirty="0"/>
              <a:t> &amp; </a:t>
            </a:r>
            <a:r>
              <a:rPr lang="en-US" dirty="0" err="1"/>
              <a:t>Git</a:t>
            </a:r>
            <a:r>
              <a:rPr lang="en-US" dirty="0"/>
              <a:t> &amp; GitHub or </a:t>
            </a:r>
            <a:r>
              <a:rPr lang="en-US" dirty="0" err="1"/>
              <a:t>BitBucket</a:t>
            </a:r>
            <a:r>
              <a:rPr lang="en-US" dirty="0" smtClean="0"/>
              <a:t>).</a:t>
            </a:r>
            <a:endParaRPr lang="en-US" dirty="0"/>
          </a:p>
          <a:p>
            <a:r>
              <a:rPr lang="en-US" b="1" dirty="0"/>
              <a:t>Best</a:t>
            </a:r>
            <a:r>
              <a:rPr lang="en-US" dirty="0"/>
              <a:t>: Use embedded narrative and code to explicitly link code, text and data, save yourself time, save reviewers time, improve your code. (</a:t>
            </a:r>
            <a:r>
              <a:rPr lang="en-US" dirty="0" err="1"/>
              <a:t>RStudio</a:t>
            </a:r>
            <a:r>
              <a:rPr lang="en-US" dirty="0"/>
              <a:t> &amp; </a:t>
            </a:r>
            <a:r>
              <a:rPr lang="en-US" dirty="0" err="1"/>
              <a:t>Git</a:t>
            </a:r>
            <a:r>
              <a:rPr lang="en-US" dirty="0"/>
              <a:t> &amp; GitHub or </a:t>
            </a:r>
            <a:r>
              <a:rPr lang="en-US" dirty="0" err="1"/>
              <a:t>BitBucket</a:t>
            </a:r>
            <a:r>
              <a:rPr lang="en-US" dirty="0"/>
              <a:t> &amp; </a:t>
            </a:r>
            <a:r>
              <a:rPr lang="en-US" dirty="0" err="1" smtClean="0"/>
              <a:t>Rmarkdown</a:t>
            </a:r>
            <a:r>
              <a:rPr lang="en-US" dirty="0" smtClean="0"/>
              <a:t> </a:t>
            </a:r>
            <a:r>
              <a:rPr lang="en-US" dirty="0"/>
              <a:t>&amp; </a:t>
            </a:r>
            <a:r>
              <a:rPr lang="en-US" dirty="0" err="1" smtClean="0"/>
              <a:t>knitR</a:t>
            </a:r>
            <a:r>
              <a:rPr lang="en-US" dirty="0" smtClean="0"/>
              <a:t> </a:t>
            </a:r>
            <a:r>
              <a:rPr lang="en-US" dirty="0"/>
              <a:t>&amp; data repository</a:t>
            </a:r>
            <a:r>
              <a:rPr lang="en-US" dirty="0" smtClean="0"/>
              <a:t>).</a:t>
            </a:r>
            <a:endParaRPr lang="en-US" dirty="0"/>
          </a:p>
        </p:txBody>
      </p:sp>
      <p:sp>
        <p:nvSpPr>
          <p:cNvPr id="4" name="Slide Number Placeholder 3"/>
          <p:cNvSpPr>
            <a:spLocks noGrp="1"/>
          </p:cNvSpPr>
          <p:nvPr>
            <p:ph type="sldNum" sz="quarter" idx="12"/>
          </p:nvPr>
        </p:nvSpPr>
        <p:spPr/>
        <p:txBody>
          <a:bodyPr/>
          <a:lstStyle/>
          <a:p>
            <a:fld id="{4137E69C-260B-4B23-AF95-90B46B3DBAB8}" type="slidenum">
              <a:rPr lang="en-US" smtClean="0"/>
              <a:t>58</a:t>
            </a:fld>
            <a:endParaRPr lang="en-US"/>
          </a:p>
        </p:txBody>
      </p:sp>
    </p:spTree>
    <p:extLst>
      <p:ext uri="{BB962C8B-B14F-4D97-AF65-F5344CB8AC3E}">
        <p14:creationId xmlns:p14="http://schemas.microsoft.com/office/powerpoint/2010/main" val="3952035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137E69C-260B-4B23-AF95-90B46B3DBAB8}" type="slidenum">
              <a:rPr lang="en-US" smtClean="0"/>
              <a:t>59</a:t>
            </a:fld>
            <a:endParaRPr lang="en-US"/>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578" t="9277" r="22543" b="4822"/>
          <a:stretch/>
        </p:blipFill>
        <p:spPr bwMode="auto">
          <a:xfrm>
            <a:off x="1885507" y="768627"/>
            <a:ext cx="8229600" cy="5479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885507" y="6331044"/>
            <a:ext cx="6096000" cy="461665"/>
          </a:xfrm>
          <a:prstGeom prst="rect">
            <a:avLst/>
          </a:prstGeom>
        </p:spPr>
        <p:txBody>
          <a:bodyPr>
            <a:spAutoFit/>
          </a:bodyPr>
          <a:lstStyle/>
          <a:p>
            <a:r>
              <a:rPr lang="en-US" sz="1200" dirty="0" smtClean="0"/>
              <a:t>Refer to: </a:t>
            </a:r>
            <a:r>
              <a:rPr lang="en-US" sz="1200" dirty="0" smtClean="0">
                <a:hlinkClick r:id="rId3"/>
              </a:rPr>
              <a:t>http</a:t>
            </a:r>
            <a:r>
              <a:rPr lang="en-US" sz="1200" dirty="0">
                <a:hlinkClick r:id="rId3"/>
              </a:rPr>
              <a:t>://reproducibleresearch.net/how-to-make-a-paper-reproducible</a:t>
            </a:r>
            <a:r>
              <a:rPr lang="en-US" sz="1200" dirty="0" smtClean="0">
                <a:hlinkClick r:id="rId3"/>
              </a:rPr>
              <a:t>/</a:t>
            </a:r>
            <a:endParaRPr lang="en-US" sz="1200" dirty="0" smtClean="0"/>
          </a:p>
          <a:p>
            <a:endParaRPr lang="en-US" sz="1200" dirty="0"/>
          </a:p>
        </p:txBody>
      </p:sp>
    </p:spTree>
    <p:extLst>
      <p:ext uri="{BB962C8B-B14F-4D97-AF65-F5344CB8AC3E}">
        <p14:creationId xmlns:p14="http://schemas.microsoft.com/office/powerpoint/2010/main" val="31740719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6807" y="92990"/>
            <a:ext cx="8965770" cy="683416"/>
          </a:xfrm>
          <a:solidFill>
            <a:srgbClr val="FF7C80"/>
          </a:solidFill>
        </p:spPr>
        <p:txBody>
          <a:bodyPr>
            <a:normAutofit fontScale="90000"/>
          </a:bodyPr>
          <a:lstStyle/>
          <a:p>
            <a:pPr algn="ctr"/>
            <a:r>
              <a:rPr lang="en-US" b="1" dirty="0" smtClean="0"/>
              <a:t>Scientific Reproducibility Crisis</a:t>
            </a:r>
            <a:endParaRPr lang="en-US" b="1" dirty="0"/>
          </a:p>
        </p:txBody>
      </p:sp>
      <p:sp>
        <p:nvSpPr>
          <p:cNvPr id="3" name="Rectangle 2"/>
          <p:cNvSpPr/>
          <p:nvPr/>
        </p:nvSpPr>
        <p:spPr>
          <a:xfrm>
            <a:off x="137605" y="993381"/>
            <a:ext cx="6328813" cy="1477328"/>
          </a:xfrm>
          <a:prstGeom prst="rect">
            <a:avLst/>
          </a:prstGeom>
        </p:spPr>
        <p:txBody>
          <a:bodyPr wrap="square">
            <a:spAutoFit/>
          </a:bodyPr>
          <a:lstStyle/>
          <a:p>
            <a:pPr algn="just"/>
            <a:r>
              <a:rPr lang="en-US" b="1" dirty="0" smtClean="0"/>
              <a:t>Reproducibility crisis</a:t>
            </a:r>
            <a:r>
              <a:rPr lang="en-US" dirty="0" smtClean="0"/>
              <a:t> - the situation that a large percentage (between 51% and 89%) of the academic literature is not reproducible. </a:t>
            </a:r>
          </a:p>
          <a:p>
            <a:endParaRPr lang="en-US" dirty="0" smtClean="0"/>
          </a:p>
          <a:p>
            <a:r>
              <a:rPr lang="en-US" b="1" dirty="0" smtClean="0"/>
              <a:t>History of the reproducibility crisis </a:t>
            </a:r>
          </a:p>
        </p:txBody>
      </p:sp>
      <p:sp>
        <p:nvSpPr>
          <p:cNvPr id="4" name="Rectangle 3"/>
          <p:cNvSpPr/>
          <p:nvPr/>
        </p:nvSpPr>
        <p:spPr>
          <a:xfrm>
            <a:off x="7180124" y="1737389"/>
            <a:ext cx="4895437" cy="1477328"/>
          </a:xfrm>
          <a:prstGeom prst="rect">
            <a:avLst/>
          </a:prstGeom>
        </p:spPr>
        <p:txBody>
          <a:bodyPr wrap="square">
            <a:spAutoFit/>
          </a:bodyPr>
          <a:lstStyle/>
          <a:p>
            <a:pPr algn="ctr"/>
            <a:r>
              <a:rPr lang="en-US" b="1" dirty="0" smtClean="0"/>
              <a:t>Work highlighting the scale of the reproducibility crisis</a:t>
            </a:r>
          </a:p>
          <a:p>
            <a:r>
              <a:rPr lang="en-US" dirty="0" smtClean="0"/>
              <a:t>A project called “</a:t>
            </a:r>
            <a:r>
              <a:rPr lang="en-US" b="1" dirty="0" smtClean="0"/>
              <a:t>The Reproducibility Initiative</a:t>
            </a:r>
            <a:r>
              <a:rPr lang="en-US" dirty="0" smtClean="0"/>
              <a:t>” - focused on examining reproducibility levels in multiple scientific fields</a:t>
            </a:r>
            <a:endParaRPr lang="en-US" dirty="0"/>
          </a:p>
        </p:txBody>
      </p:sp>
      <p:sp>
        <p:nvSpPr>
          <p:cNvPr id="5" name="Rectangle 4"/>
          <p:cNvSpPr/>
          <p:nvPr/>
        </p:nvSpPr>
        <p:spPr>
          <a:xfrm>
            <a:off x="7199739" y="3097880"/>
            <a:ext cx="4575558" cy="461665"/>
          </a:xfrm>
          <a:prstGeom prst="rect">
            <a:avLst/>
          </a:prstGeom>
        </p:spPr>
        <p:txBody>
          <a:bodyPr wrap="square">
            <a:spAutoFit/>
          </a:bodyPr>
          <a:lstStyle/>
          <a:p>
            <a:r>
              <a:rPr lang="en-US" sz="1200" dirty="0" smtClean="0">
                <a:hlinkClick r:id="rId2"/>
              </a:rPr>
              <a:t>http://validation.scienceexchange.com/#/reproducibility-initiative</a:t>
            </a:r>
            <a:endParaRPr lang="en-US" sz="1200" dirty="0" smtClean="0"/>
          </a:p>
          <a:p>
            <a:endParaRPr lang="en-US" sz="1200" dirty="0"/>
          </a:p>
        </p:txBody>
      </p:sp>
      <p:pic>
        <p:nvPicPr>
          <p:cNvPr id="6" name="Picture 5"/>
          <p:cNvPicPr>
            <a:picLocks noChangeAspect="1"/>
          </p:cNvPicPr>
          <p:nvPr/>
        </p:nvPicPr>
        <p:blipFill>
          <a:blip r:embed="rId3"/>
          <a:stretch>
            <a:fillRect/>
          </a:stretch>
        </p:blipFill>
        <p:spPr>
          <a:xfrm>
            <a:off x="7288468" y="3507570"/>
            <a:ext cx="3800085" cy="3227057"/>
          </a:xfrm>
          <a:prstGeom prst="rect">
            <a:avLst/>
          </a:prstGeom>
        </p:spPr>
      </p:pic>
      <p:sp>
        <p:nvSpPr>
          <p:cNvPr id="8" name="Slide Number Placeholder 7"/>
          <p:cNvSpPr>
            <a:spLocks noGrp="1"/>
          </p:cNvSpPr>
          <p:nvPr>
            <p:ph type="sldNum" sz="quarter" idx="12"/>
          </p:nvPr>
        </p:nvSpPr>
        <p:spPr/>
        <p:txBody>
          <a:bodyPr/>
          <a:lstStyle/>
          <a:p>
            <a:fld id="{4137E69C-260B-4B23-AF95-90B46B3DBAB8}" type="slidenum">
              <a:rPr lang="en-US" smtClean="0"/>
              <a:t>6</a:t>
            </a:fld>
            <a:endParaRPr lang="en-US"/>
          </a:p>
        </p:txBody>
      </p:sp>
      <p:pic>
        <p:nvPicPr>
          <p:cNvPr id="9" name="Picture 8"/>
          <p:cNvPicPr>
            <a:picLocks noChangeAspect="1"/>
          </p:cNvPicPr>
          <p:nvPr/>
        </p:nvPicPr>
        <p:blipFill>
          <a:blip r:embed="rId4"/>
          <a:stretch>
            <a:fillRect/>
          </a:stretch>
        </p:blipFill>
        <p:spPr>
          <a:xfrm>
            <a:off x="268110" y="2542929"/>
            <a:ext cx="6307667" cy="3327294"/>
          </a:xfrm>
          <a:prstGeom prst="rect">
            <a:avLst/>
          </a:prstGeom>
        </p:spPr>
      </p:pic>
      <p:sp>
        <p:nvSpPr>
          <p:cNvPr id="10" name="Rectangle 9"/>
          <p:cNvSpPr/>
          <p:nvPr/>
        </p:nvSpPr>
        <p:spPr>
          <a:xfrm>
            <a:off x="141111" y="6027003"/>
            <a:ext cx="7041445" cy="830997"/>
          </a:xfrm>
          <a:prstGeom prst="rect">
            <a:avLst/>
          </a:prstGeom>
        </p:spPr>
        <p:txBody>
          <a:bodyPr wrap="square">
            <a:spAutoFit/>
          </a:bodyPr>
          <a:lstStyle/>
          <a:p>
            <a:r>
              <a:rPr lang="en-US" sz="1200" u="sng" dirty="0" smtClean="0"/>
              <a:t>Reference</a:t>
            </a:r>
            <a:r>
              <a:rPr lang="en-US" sz="1200" dirty="0" smtClean="0"/>
              <a:t>: Leonard </a:t>
            </a:r>
            <a:r>
              <a:rPr lang="en-US" sz="1200" dirty="0"/>
              <a:t>Freedman, Iain Cockburn, and Timothy Simcoe, “The Economics of Reproducibility in Preclinical Research.” PLOS </a:t>
            </a:r>
            <a:r>
              <a:rPr lang="en-US" sz="1200" dirty="0" err="1"/>
              <a:t>Biol</a:t>
            </a:r>
            <a:r>
              <a:rPr lang="en-US" sz="1200" dirty="0"/>
              <a:t> 2015</a:t>
            </a:r>
          </a:p>
          <a:p>
            <a:r>
              <a:rPr lang="en-US" sz="1200" dirty="0">
                <a:hlinkClick r:id="rId5"/>
              </a:rPr>
              <a:t>http://journals.plos.org/plosbiology/article?id=10.1371/journal.pbio.</a:t>
            </a:r>
            <a:r>
              <a:rPr lang="en-US" sz="1200" dirty="0" smtClean="0">
                <a:hlinkClick r:id="rId5"/>
              </a:rPr>
              <a:t>1002165</a:t>
            </a:r>
            <a:endParaRPr lang="en-US" sz="1200" dirty="0" smtClean="0"/>
          </a:p>
          <a:p>
            <a:endParaRPr lang="en-US" sz="1200" dirty="0"/>
          </a:p>
        </p:txBody>
      </p:sp>
      <p:sp>
        <p:nvSpPr>
          <p:cNvPr id="11" name="Rectangle 10"/>
          <p:cNvSpPr/>
          <p:nvPr/>
        </p:nvSpPr>
        <p:spPr>
          <a:xfrm>
            <a:off x="6994473" y="920577"/>
            <a:ext cx="5037665" cy="646331"/>
          </a:xfrm>
          <a:prstGeom prst="rect">
            <a:avLst/>
          </a:prstGeom>
          <a:solidFill>
            <a:schemeClr val="accent6">
              <a:lumMod val="40000"/>
              <a:lumOff val="60000"/>
            </a:schemeClr>
          </a:solidFill>
        </p:spPr>
        <p:txBody>
          <a:bodyPr wrap="square">
            <a:spAutoFit/>
          </a:bodyPr>
          <a:lstStyle/>
          <a:p>
            <a:r>
              <a:rPr lang="en-US" dirty="0"/>
              <a:t>Reproducibility has also recently been found to be an issue in psychology and computer science.</a:t>
            </a:r>
          </a:p>
        </p:txBody>
      </p:sp>
    </p:spTree>
    <p:extLst>
      <p:ext uri="{BB962C8B-B14F-4D97-AF65-F5344CB8AC3E}">
        <p14:creationId xmlns:p14="http://schemas.microsoft.com/office/powerpoint/2010/main" val="314493634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12333" y="202093"/>
            <a:ext cx="8433391" cy="839898"/>
          </a:xfrm>
          <a:solidFill>
            <a:srgbClr val="FF7C80"/>
          </a:solidFill>
        </p:spPr>
        <p:txBody>
          <a:bodyPr/>
          <a:lstStyle/>
          <a:p>
            <a:pPr algn="ctr"/>
            <a:r>
              <a:rPr lang="en-US" b="1" dirty="0"/>
              <a:t>Models for Reproducibility</a:t>
            </a:r>
          </a:p>
        </p:txBody>
      </p:sp>
      <p:sp>
        <p:nvSpPr>
          <p:cNvPr id="2" name="Slide Number Placeholder 1"/>
          <p:cNvSpPr>
            <a:spLocks noGrp="1"/>
          </p:cNvSpPr>
          <p:nvPr>
            <p:ph type="sldNum" sz="quarter" idx="12"/>
          </p:nvPr>
        </p:nvSpPr>
        <p:spPr/>
        <p:txBody>
          <a:bodyPr/>
          <a:lstStyle/>
          <a:p>
            <a:fld id="{4137E69C-260B-4B23-AF95-90B46B3DBAB8}" type="slidenum">
              <a:rPr lang="en-US" smtClean="0"/>
              <a:t>60</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7295" y="1172188"/>
            <a:ext cx="8620826" cy="5040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25912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137E69C-260B-4B23-AF95-90B46B3DBAB8}" type="slidenum">
              <a:rPr lang="en-US" smtClean="0"/>
              <a:t>61</a:t>
            </a:fld>
            <a:endParaRPr lang="en-US"/>
          </a:p>
        </p:txBody>
      </p:sp>
      <p:sp>
        <p:nvSpPr>
          <p:cNvPr id="4" name="Title 2"/>
          <p:cNvSpPr>
            <a:spLocks noGrp="1"/>
          </p:cNvSpPr>
          <p:nvPr>
            <p:ph type="title"/>
          </p:nvPr>
        </p:nvSpPr>
        <p:spPr>
          <a:xfrm>
            <a:off x="1963476" y="265888"/>
            <a:ext cx="8433391" cy="839898"/>
          </a:xfrm>
          <a:solidFill>
            <a:srgbClr val="FF7C80"/>
          </a:solidFill>
        </p:spPr>
        <p:txBody>
          <a:bodyPr/>
          <a:lstStyle/>
          <a:p>
            <a:pPr algn="ctr"/>
            <a:r>
              <a:rPr lang="en-US" b="1" dirty="0"/>
              <a:t>Models for Reproducibility</a:t>
            </a:r>
          </a:p>
        </p:txBody>
      </p:sp>
      <p:pic>
        <p:nvPicPr>
          <p:cNvPr id="1229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9983" t="7508" r="7704" b="6268"/>
          <a:stretch/>
        </p:blipFill>
        <p:spPr bwMode="auto">
          <a:xfrm>
            <a:off x="2445488" y="1552353"/>
            <a:ext cx="7598735" cy="497488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924182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137E69C-260B-4B23-AF95-90B46B3DBAB8}" type="slidenum">
              <a:rPr lang="en-US" smtClean="0"/>
              <a:t>62</a:t>
            </a:fld>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963" y="231775"/>
            <a:ext cx="8218487" cy="639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85715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0"/>
            <a:ext cx="10515600" cy="1325563"/>
          </a:xfrm>
        </p:spPr>
        <p:txBody>
          <a:bodyPr/>
          <a:lstStyle/>
          <a:p>
            <a:pPr algn="ctr"/>
            <a:r>
              <a:rPr lang="en-US" b="1" dirty="0"/>
              <a:t>What Problem Does Reproducibility Solve?</a:t>
            </a:r>
          </a:p>
        </p:txBody>
      </p:sp>
      <p:sp>
        <p:nvSpPr>
          <p:cNvPr id="4" name="Content Placeholder 3"/>
          <p:cNvSpPr>
            <a:spLocks noGrp="1"/>
          </p:cNvSpPr>
          <p:nvPr>
            <p:ph idx="1"/>
          </p:nvPr>
        </p:nvSpPr>
        <p:spPr>
          <a:xfrm>
            <a:off x="838200" y="1325563"/>
            <a:ext cx="10515600" cy="4351338"/>
          </a:xfrm>
        </p:spPr>
        <p:txBody>
          <a:bodyPr/>
          <a:lstStyle/>
          <a:p>
            <a:pPr marL="0" indent="0">
              <a:buNone/>
            </a:pPr>
            <a:r>
              <a:rPr lang="en-US" sz="3200" b="1" dirty="0" smtClean="0"/>
              <a:t>What we get</a:t>
            </a:r>
            <a:r>
              <a:rPr lang="en-US" sz="3200" dirty="0" smtClean="0"/>
              <a:t>:</a:t>
            </a:r>
          </a:p>
          <a:p>
            <a:pPr lvl="1">
              <a:buFont typeface="Wingdings" panose="05000000000000000000" pitchFamily="2" charset="2"/>
              <a:buChar char="ü"/>
            </a:pPr>
            <a:r>
              <a:rPr lang="en-US" sz="3200" dirty="0" smtClean="0"/>
              <a:t>Transparency </a:t>
            </a:r>
            <a:endParaRPr lang="en-US" sz="3200" dirty="0"/>
          </a:p>
          <a:p>
            <a:pPr lvl="1">
              <a:buFont typeface="Wingdings" panose="05000000000000000000" pitchFamily="2" charset="2"/>
              <a:buChar char="ü"/>
            </a:pPr>
            <a:r>
              <a:rPr lang="en-US" sz="3200" dirty="0" smtClean="0"/>
              <a:t>Data </a:t>
            </a:r>
            <a:r>
              <a:rPr lang="en-US" sz="3200" dirty="0"/>
              <a:t>Availability </a:t>
            </a:r>
          </a:p>
          <a:p>
            <a:pPr lvl="1">
              <a:buFont typeface="Wingdings" panose="05000000000000000000" pitchFamily="2" charset="2"/>
              <a:buChar char="ü"/>
            </a:pPr>
            <a:r>
              <a:rPr lang="en-US" sz="3200" dirty="0" smtClean="0"/>
              <a:t>Software </a:t>
            </a:r>
            <a:r>
              <a:rPr lang="en-US" sz="3200" dirty="0"/>
              <a:t>/ Methods Availability </a:t>
            </a:r>
          </a:p>
          <a:p>
            <a:pPr lvl="1">
              <a:buFont typeface="Wingdings" panose="05000000000000000000" pitchFamily="2" charset="2"/>
              <a:buChar char="ü"/>
            </a:pPr>
            <a:r>
              <a:rPr lang="en-US" sz="3200" dirty="0" smtClean="0"/>
              <a:t>Improved </a:t>
            </a:r>
            <a:r>
              <a:rPr lang="en-US" sz="3200" dirty="0"/>
              <a:t>Transfer of Knowledge </a:t>
            </a:r>
            <a:endParaRPr lang="en-US" sz="3200" dirty="0" smtClean="0"/>
          </a:p>
          <a:p>
            <a:pPr marL="0" indent="0">
              <a:buNone/>
            </a:pPr>
            <a:r>
              <a:rPr lang="en-US" sz="3200" b="1" dirty="0" smtClean="0"/>
              <a:t>What we do not get</a:t>
            </a:r>
            <a:r>
              <a:rPr lang="en-US" sz="3200" dirty="0" smtClean="0"/>
              <a:t>:</a:t>
            </a:r>
          </a:p>
          <a:p>
            <a:pPr lvl="1">
              <a:buFont typeface="Wingdings" panose="05000000000000000000" pitchFamily="2" charset="2"/>
              <a:buChar char="Ø"/>
            </a:pPr>
            <a:r>
              <a:rPr lang="en-US" sz="3200" dirty="0" smtClean="0"/>
              <a:t>Validity </a:t>
            </a:r>
            <a:r>
              <a:rPr lang="en-US" sz="3200" dirty="0"/>
              <a:t>/ Correctness of the analysis</a:t>
            </a:r>
          </a:p>
        </p:txBody>
      </p:sp>
      <p:sp>
        <p:nvSpPr>
          <p:cNvPr id="2" name="Slide Number Placeholder 1"/>
          <p:cNvSpPr>
            <a:spLocks noGrp="1"/>
          </p:cNvSpPr>
          <p:nvPr>
            <p:ph type="sldNum" sz="quarter" idx="12"/>
          </p:nvPr>
        </p:nvSpPr>
        <p:spPr/>
        <p:txBody>
          <a:bodyPr/>
          <a:lstStyle/>
          <a:p>
            <a:fld id="{4137E69C-260B-4B23-AF95-90B46B3DBAB8}" type="slidenum">
              <a:rPr lang="en-US" smtClean="0"/>
              <a:t>63</a:t>
            </a:fld>
            <a:endParaRPr lang="en-US"/>
          </a:p>
        </p:txBody>
      </p:sp>
      <p:sp>
        <p:nvSpPr>
          <p:cNvPr id="5" name="Rectangle 4"/>
          <p:cNvSpPr/>
          <p:nvPr/>
        </p:nvSpPr>
        <p:spPr>
          <a:xfrm>
            <a:off x="838200" y="4969252"/>
            <a:ext cx="10548078" cy="1569660"/>
          </a:xfrm>
          <a:prstGeom prst="rect">
            <a:avLst/>
          </a:prstGeom>
        </p:spPr>
        <p:txBody>
          <a:bodyPr wrap="square">
            <a:spAutoFit/>
          </a:bodyPr>
          <a:lstStyle/>
          <a:p>
            <a:r>
              <a:rPr lang="en-US" sz="3200" dirty="0"/>
              <a:t>An analysis can be reproducible and still be </a:t>
            </a:r>
            <a:r>
              <a:rPr lang="en-US" sz="3200" dirty="0" smtClean="0"/>
              <a:t>wrong.</a:t>
            </a:r>
            <a:endParaRPr lang="en-US" sz="3200" dirty="0"/>
          </a:p>
          <a:p>
            <a:r>
              <a:rPr lang="en-US" sz="3200" dirty="0"/>
              <a:t>We want to know “can we trust this analysis?”</a:t>
            </a:r>
          </a:p>
          <a:p>
            <a:r>
              <a:rPr lang="en-US" sz="3200" dirty="0"/>
              <a:t>Does requiring reproducibility deter bad analysis?</a:t>
            </a:r>
          </a:p>
        </p:txBody>
      </p:sp>
    </p:spTree>
    <p:extLst>
      <p:ext uri="{BB962C8B-B14F-4D97-AF65-F5344CB8AC3E}">
        <p14:creationId xmlns:p14="http://schemas.microsoft.com/office/powerpoint/2010/main" val="24193209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978" y="356459"/>
            <a:ext cx="9836822" cy="821411"/>
          </a:xfrm>
          <a:solidFill>
            <a:srgbClr val="FF7C80"/>
          </a:solidFill>
        </p:spPr>
        <p:txBody>
          <a:bodyPr/>
          <a:lstStyle/>
          <a:p>
            <a:pPr algn="ctr"/>
            <a:r>
              <a:rPr lang="en-US" b="1" dirty="0" smtClean="0"/>
              <a:t>References</a:t>
            </a:r>
            <a:endParaRPr lang="en-US" b="1" dirty="0"/>
          </a:p>
        </p:txBody>
      </p:sp>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3366" y="1691078"/>
            <a:ext cx="1944688"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0753" y="1270369"/>
            <a:ext cx="315595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4137E69C-260B-4B23-AF95-90B46B3DBAB8}" type="slidenum">
              <a:rPr lang="en-US" smtClean="0"/>
              <a:t>64</a:t>
            </a:fld>
            <a:endParaRPr lang="en-US"/>
          </a:p>
        </p:txBody>
      </p:sp>
      <p:sp>
        <p:nvSpPr>
          <p:cNvPr id="6" name="Rectangle 5"/>
          <p:cNvSpPr/>
          <p:nvPr/>
        </p:nvSpPr>
        <p:spPr>
          <a:xfrm>
            <a:off x="6083036" y="1753341"/>
            <a:ext cx="4274520" cy="646331"/>
          </a:xfrm>
          <a:prstGeom prst="rect">
            <a:avLst/>
          </a:prstGeom>
        </p:spPr>
        <p:txBody>
          <a:bodyPr wrap="square">
            <a:spAutoFit/>
          </a:bodyPr>
          <a:lstStyle/>
          <a:p>
            <a:r>
              <a:rPr lang="en-US" dirty="0">
                <a:hlinkClick r:id="rId4"/>
              </a:rPr>
              <a:t>http://reproducibleresearch.net</a:t>
            </a:r>
            <a:r>
              <a:rPr lang="en-US" dirty="0" smtClean="0">
                <a:hlinkClick r:id="rId4"/>
              </a:rPr>
              <a:t>/</a:t>
            </a:r>
            <a:endParaRPr lang="en-US" dirty="0" smtClean="0"/>
          </a:p>
          <a:p>
            <a:r>
              <a:rPr lang="en-US" dirty="0">
                <a:hlinkClick r:id="rId5"/>
              </a:rPr>
              <a:t>http://reproducibleresearch.net/links</a:t>
            </a:r>
            <a:r>
              <a:rPr lang="en-US" dirty="0" smtClean="0">
                <a:hlinkClick r:id="rId5"/>
              </a:rPr>
              <a:t>/</a:t>
            </a:r>
            <a:endParaRPr lang="en-US" dirty="0" smtClean="0"/>
          </a:p>
        </p:txBody>
      </p:sp>
      <p:sp>
        <p:nvSpPr>
          <p:cNvPr id="7" name="Rectangle 6"/>
          <p:cNvSpPr/>
          <p:nvPr/>
        </p:nvSpPr>
        <p:spPr>
          <a:xfrm>
            <a:off x="5984258" y="1324189"/>
            <a:ext cx="3230756" cy="369332"/>
          </a:xfrm>
          <a:prstGeom prst="rect">
            <a:avLst/>
          </a:prstGeom>
        </p:spPr>
        <p:txBody>
          <a:bodyPr wrap="none">
            <a:spAutoFit/>
          </a:bodyPr>
          <a:lstStyle/>
          <a:p>
            <a:r>
              <a:rPr lang="en-US" dirty="0" smtClean="0"/>
              <a:t>Site </a:t>
            </a:r>
            <a:r>
              <a:rPr lang="en-US" dirty="0"/>
              <a:t>about reproducible research</a:t>
            </a:r>
          </a:p>
        </p:txBody>
      </p:sp>
      <p:pic>
        <p:nvPicPr>
          <p:cNvPr id="1024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9328" y="2558571"/>
            <a:ext cx="4942220" cy="1097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6160158" y="6211669"/>
            <a:ext cx="1508571" cy="369332"/>
          </a:xfrm>
          <a:prstGeom prst="rect">
            <a:avLst/>
          </a:prstGeom>
        </p:spPr>
        <p:txBody>
          <a:bodyPr wrap="none">
            <a:spAutoFit/>
          </a:bodyPr>
          <a:lstStyle/>
          <a:p>
            <a:r>
              <a:rPr lang="en-US" dirty="0">
                <a:hlinkClick r:id="rId7"/>
              </a:rPr>
              <a:t>https://osf.io</a:t>
            </a:r>
            <a:r>
              <a:rPr lang="en-US" dirty="0" smtClean="0">
                <a:hlinkClick r:id="rId7"/>
              </a:rPr>
              <a:t>/</a:t>
            </a:r>
            <a:endParaRPr lang="en-US" dirty="0" smtClean="0"/>
          </a:p>
        </p:txBody>
      </p:sp>
      <p:pic>
        <p:nvPicPr>
          <p:cNvPr id="10" name="Picture 9"/>
          <p:cNvPicPr>
            <a:picLocks noChangeAspect="1"/>
          </p:cNvPicPr>
          <p:nvPr/>
        </p:nvPicPr>
        <p:blipFill>
          <a:blip r:embed="rId8"/>
          <a:stretch>
            <a:fillRect/>
          </a:stretch>
        </p:blipFill>
        <p:spPr>
          <a:xfrm>
            <a:off x="6132063" y="4411790"/>
            <a:ext cx="4493603" cy="1821528"/>
          </a:xfrm>
          <a:prstGeom prst="rect">
            <a:avLst/>
          </a:prstGeom>
        </p:spPr>
      </p:pic>
      <p:sp>
        <p:nvSpPr>
          <p:cNvPr id="11" name="Rectangle 10"/>
          <p:cNvSpPr/>
          <p:nvPr/>
        </p:nvSpPr>
        <p:spPr>
          <a:xfrm>
            <a:off x="6110683" y="3752334"/>
            <a:ext cx="3441968" cy="646331"/>
          </a:xfrm>
          <a:prstGeom prst="rect">
            <a:avLst/>
          </a:prstGeom>
        </p:spPr>
        <p:txBody>
          <a:bodyPr wrap="none">
            <a:spAutoFit/>
          </a:bodyPr>
          <a:lstStyle/>
          <a:p>
            <a:r>
              <a:rPr lang="en-US" dirty="0">
                <a:hlinkClick r:id="rId9"/>
              </a:rPr>
              <a:t>https://www.plos.org/</a:t>
            </a:r>
            <a:r>
              <a:rPr lang="en-US" dirty="0" smtClean="0">
                <a:hlinkClick r:id="rId9"/>
              </a:rPr>
              <a:t>publications</a:t>
            </a:r>
            <a:endParaRPr lang="en-US" dirty="0" smtClean="0"/>
          </a:p>
          <a:p>
            <a:endParaRPr lang="en-US" dirty="0"/>
          </a:p>
        </p:txBody>
      </p:sp>
    </p:spTree>
    <p:extLst>
      <p:ext uri="{BB962C8B-B14F-4D97-AF65-F5344CB8AC3E}">
        <p14:creationId xmlns:p14="http://schemas.microsoft.com/office/powerpoint/2010/main" val="15936188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3078" y="182245"/>
            <a:ext cx="9780722" cy="809647"/>
          </a:xfrm>
          <a:solidFill>
            <a:srgbClr val="FF7C80"/>
          </a:solidFill>
        </p:spPr>
        <p:txBody>
          <a:bodyPr/>
          <a:lstStyle/>
          <a:p>
            <a:pPr algn="ctr"/>
            <a:r>
              <a:rPr lang="en-US" b="1" dirty="0" smtClean="0"/>
              <a:t>Conclusion</a:t>
            </a:r>
            <a:endParaRPr lang="en-US" b="1" dirty="0"/>
          </a:p>
        </p:txBody>
      </p:sp>
      <p:sp>
        <p:nvSpPr>
          <p:cNvPr id="3" name="Content Placeholder 2"/>
          <p:cNvSpPr>
            <a:spLocks noGrp="1"/>
          </p:cNvSpPr>
          <p:nvPr>
            <p:ph idx="1"/>
          </p:nvPr>
        </p:nvSpPr>
        <p:spPr>
          <a:xfrm>
            <a:off x="838200" y="1260141"/>
            <a:ext cx="10515600" cy="4351338"/>
          </a:xfrm>
        </p:spPr>
        <p:txBody>
          <a:bodyPr>
            <a:normAutofit fontScale="92500"/>
          </a:bodyPr>
          <a:lstStyle/>
          <a:p>
            <a:pPr lvl="0" eaLnBrk="0" fontAlgn="base" hangingPunct="0">
              <a:lnSpc>
                <a:spcPct val="100000"/>
              </a:lnSpc>
              <a:spcBef>
                <a:spcPct val="20000"/>
              </a:spcBef>
              <a:spcAft>
                <a:spcPct val="0"/>
              </a:spcAft>
              <a:buFont typeface="Wingdings" panose="05000000000000000000" pitchFamily="2" charset="2"/>
              <a:buChar char="Ø"/>
              <a:defRPr/>
            </a:pPr>
            <a:r>
              <a:rPr lang="en-US" sz="3200" kern="0" dirty="0" smtClean="0">
                <a:solidFill>
                  <a:srgbClr val="000000"/>
                </a:solidFill>
                <a:ea typeface="ＭＳ Ｐゴシック" charset="0"/>
                <a:cs typeface="Arial"/>
              </a:rPr>
              <a:t> Reproducible </a:t>
            </a:r>
            <a:r>
              <a:rPr lang="en-US" sz="3200" kern="0" dirty="0">
                <a:solidFill>
                  <a:srgbClr val="000000"/>
                </a:solidFill>
                <a:ea typeface="ＭＳ Ｐゴシック" charset="0"/>
                <a:cs typeface="Arial"/>
              </a:rPr>
              <a:t>research</a:t>
            </a:r>
          </a:p>
          <a:p>
            <a:pPr marL="800100" lvl="1" indent="-342900" eaLnBrk="0" fontAlgn="base" hangingPunct="0">
              <a:lnSpc>
                <a:spcPct val="100000"/>
              </a:lnSpc>
              <a:spcBef>
                <a:spcPct val="20000"/>
              </a:spcBef>
              <a:spcAft>
                <a:spcPct val="0"/>
              </a:spcAft>
              <a:buFontTx/>
              <a:buChar char="•"/>
              <a:defRPr/>
            </a:pPr>
            <a:r>
              <a:rPr lang="en-US" sz="2800" kern="0" dirty="0">
                <a:solidFill>
                  <a:srgbClr val="000000"/>
                </a:solidFill>
                <a:ea typeface="ＭＳ Ｐゴシック" charset="0"/>
                <a:cs typeface="Arial"/>
              </a:rPr>
              <a:t>A way to improve our daily work, with immediate </a:t>
            </a:r>
            <a:r>
              <a:rPr lang="en-US" sz="2800" kern="0" dirty="0" smtClean="0">
                <a:solidFill>
                  <a:srgbClr val="000000"/>
                </a:solidFill>
                <a:ea typeface="ＭＳ Ｐゴシック" charset="0"/>
                <a:cs typeface="Arial"/>
              </a:rPr>
              <a:t>benefits.</a:t>
            </a:r>
            <a:endParaRPr lang="en-US" sz="2800" kern="0" dirty="0">
              <a:solidFill>
                <a:srgbClr val="000000"/>
              </a:solidFill>
              <a:ea typeface="ＭＳ Ｐゴシック" charset="0"/>
              <a:cs typeface="Arial"/>
            </a:endParaRPr>
          </a:p>
          <a:p>
            <a:pPr marL="800100" lvl="1" indent="-342900" eaLnBrk="0" fontAlgn="base" hangingPunct="0">
              <a:lnSpc>
                <a:spcPct val="100000"/>
              </a:lnSpc>
              <a:spcBef>
                <a:spcPct val="20000"/>
              </a:spcBef>
              <a:spcAft>
                <a:spcPct val="0"/>
              </a:spcAft>
              <a:buFontTx/>
              <a:buChar char="•"/>
              <a:defRPr/>
            </a:pPr>
            <a:r>
              <a:rPr lang="en-US" sz="2800" kern="0" dirty="0">
                <a:solidFill>
                  <a:srgbClr val="000000"/>
                </a:solidFill>
                <a:ea typeface="ＭＳ Ｐゴシック" charset="0"/>
                <a:cs typeface="Arial"/>
              </a:rPr>
              <a:t>An opportunity to think about our </a:t>
            </a:r>
            <a:r>
              <a:rPr lang="en-US" sz="2800" kern="0" dirty="0" smtClean="0">
                <a:solidFill>
                  <a:srgbClr val="000000"/>
                </a:solidFill>
                <a:ea typeface="ＭＳ Ｐゴシック" charset="0"/>
                <a:cs typeface="Arial"/>
              </a:rPr>
              <a:t>practices.</a:t>
            </a:r>
            <a:endParaRPr lang="en-US" sz="2800" kern="0" dirty="0">
              <a:solidFill>
                <a:srgbClr val="000000"/>
              </a:solidFill>
              <a:ea typeface="ＭＳ Ｐゴシック" charset="0"/>
              <a:cs typeface="Arial"/>
            </a:endParaRPr>
          </a:p>
          <a:p>
            <a:pPr marL="800100" lvl="1" indent="-342900" eaLnBrk="0" fontAlgn="base" hangingPunct="0">
              <a:lnSpc>
                <a:spcPct val="100000"/>
              </a:lnSpc>
              <a:spcBef>
                <a:spcPct val="20000"/>
              </a:spcBef>
              <a:spcAft>
                <a:spcPct val="0"/>
              </a:spcAft>
              <a:buFontTx/>
              <a:buChar char="•"/>
              <a:defRPr/>
            </a:pPr>
            <a:r>
              <a:rPr lang="en-US" sz="2800" kern="0" dirty="0">
                <a:solidFill>
                  <a:srgbClr val="000000"/>
                </a:solidFill>
                <a:ea typeface="ＭＳ Ｐゴシック" charset="0"/>
                <a:cs typeface="Arial"/>
              </a:rPr>
              <a:t>A research field of its </a:t>
            </a:r>
            <a:r>
              <a:rPr lang="en-US" sz="2800" kern="0" dirty="0" smtClean="0">
                <a:solidFill>
                  <a:srgbClr val="000000"/>
                </a:solidFill>
                <a:ea typeface="ＭＳ Ｐゴシック" charset="0"/>
                <a:cs typeface="Arial"/>
              </a:rPr>
              <a:t>own.</a:t>
            </a:r>
            <a:endParaRPr lang="en-US" sz="2800" kern="0" dirty="0">
              <a:solidFill>
                <a:srgbClr val="000000"/>
              </a:solidFill>
              <a:ea typeface="ＭＳ Ｐゴシック" charset="0"/>
              <a:cs typeface="Arial"/>
            </a:endParaRPr>
          </a:p>
          <a:p>
            <a:pPr eaLnBrk="0" fontAlgn="base" hangingPunct="0">
              <a:lnSpc>
                <a:spcPct val="100000"/>
              </a:lnSpc>
              <a:spcBef>
                <a:spcPct val="20000"/>
              </a:spcBef>
              <a:spcAft>
                <a:spcPct val="0"/>
              </a:spcAft>
              <a:buFont typeface="Wingdings" panose="05000000000000000000" pitchFamily="2" charset="2"/>
              <a:buChar char="Ø"/>
              <a:defRPr/>
            </a:pPr>
            <a:r>
              <a:rPr lang="en-US" sz="3200" kern="0" dirty="0" smtClean="0">
                <a:solidFill>
                  <a:srgbClr val="000000"/>
                </a:solidFill>
                <a:ea typeface="ＭＳ Ｐゴシック" charset="0"/>
                <a:cs typeface="Arial"/>
              </a:rPr>
              <a:t> Many </a:t>
            </a:r>
            <a:r>
              <a:rPr lang="en-US" sz="3200" kern="0" dirty="0">
                <a:solidFill>
                  <a:srgbClr val="000000"/>
                </a:solidFill>
                <a:ea typeface="ＭＳ Ｐゴシック" charset="0"/>
                <a:cs typeface="Arial"/>
              </a:rPr>
              <a:t>solutions and tools are now ready for use</a:t>
            </a:r>
            <a:r>
              <a:rPr lang="en-US" sz="3200" kern="0" dirty="0" smtClean="0">
                <a:solidFill>
                  <a:srgbClr val="000000"/>
                </a:solidFill>
                <a:ea typeface="ＭＳ Ｐゴシック" charset="0"/>
                <a:cs typeface="Arial"/>
              </a:rPr>
              <a:t>.</a:t>
            </a:r>
          </a:p>
          <a:p>
            <a:pPr algn="just" eaLnBrk="0" fontAlgn="base" hangingPunct="0">
              <a:lnSpc>
                <a:spcPct val="100000"/>
              </a:lnSpc>
              <a:spcBef>
                <a:spcPct val="20000"/>
              </a:spcBef>
              <a:spcAft>
                <a:spcPct val="0"/>
              </a:spcAft>
              <a:buFont typeface="Wingdings" panose="05000000000000000000" pitchFamily="2" charset="2"/>
              <a:buChar char="Ø"/>
              <a:defRPr/>
            </a:pPr>
            <a:r>
              <a:rPr lang="en-US" sz="3200" dirty="0" smtClean="0"/>
              <a:t> It </a:t>
            </a:r>
            <a:r>
              <a:rPr lang="en-US" sz="3200" dirty="0"/>
              <a:t>is important to promote a culture change that will integrate computational reproducibility into the research process. </a:t>
            </a:r>
            <a:endParaRPr lang="en-US" sz="3200" dirty="0" smtClean="0"/>
          </a:p>
          <a:p>
            <a:pPr algn="just" eaLnBrk="0" fontAlgn="base" hangingPunct="0">
              <a:lnSpc>
                <a:spcPct val="100000"/>
              </a:lnSpc>
              <a:spcBef>
                <a:spcPct val="20000"/>
              </a:spcBef>
              <a:spcAft>
                <a:spcPct val="0"/>
              </a:spcAft>
              <a:buFont typeface="Wingdings" panose="05000000000000000000" pitchFamily="2" charset="2"/>
              <a:buChar char="Ø"/>
              <a:defRPr/>
            </a:pPr>
            <a:r>
              <a:rPr lang="en-US" sz="3200" kern="0" dirty="0" smtClean="0">
                <a:solidFill>
                  <a:srgbClr val="000000"/>
                </a:solidFill>
                <a:ea typeface="ＭＳ Ｐゴシック" charset="0"/>
                <a:cs typeface="Arial"/>
              </a:rPr>
              <a:t> Reproducible will be the default in future.</a:t>
            </a:r>
            <a:endParaRPr lang="en-US" sz="3200" kern="0" dirty="0">
              <a:solidFill>
                <a:srgbClr val="000000"/>
              </a:solidFill>
              <a:ea typeface="ＭＳ Ｐゴシック" charset="0"/>
              <a:cs typeface="Arial"/>
            </a:endParaRPr>
          </a:p>
          <a:p>
            <a:endParaRPr lang="en-US" dirty="0"/>
          </a:p>
        </p:txBody>
      </p:sp>
      <p:sp>
        <p:nvSpPr>
          <p:cNvPr id="5" name="Slide Number Placeholder 4"/>
          <p:cNvSpPr>
            <a:spLocks noGrp="1"/>
          </p:cNvSpPr>
          <p:nvPr>
            <p:ph type="sldNum" sz="quarter" idx="12"/>
          </p:nvPr>
        </p:nvSpPr>
        <p:spPr/>
        <p:txBody>
          <a:bodyPr/>
          <a:lstStyle/>
          <a:p>
            <a:fld id="{4137E69C-260B-4B23-AF95-90B46B3DBAB8}" type="slidenum">
              <a:rPr lang="en-US" smtClean="0"/>
              <a:t>65</a:t>
            </a:fld>
            <a:endParaRPr lang="en-US"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030" t="8724" r="6549" b="50207"/>
          <a:stretch/>
        </p:blipFill>
        <p:spPr bwMode="auto">
          <a:xfrm>
            <a:off x="7933156" y="4876797"/>
            <a:ext cx="3390999" cy="1403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57420" y="5910964"/>
            <a:ext cx="3522118" cy="646331"/>
          </a:xfrm>
          <a:prstGeom prst="rect">
            <a:avLst/>
          </a:prstGeom>
        </p:spPr>
        <p:txBody>
          <a:bodyPr wrap="none">
            <a:spAutoFit/>
          </a:bodyPr>
          <a:lstStyle/>
          <a:p>
            <a:r>
              <a:rPr lang="en-US" dirty="0">
                <a:hlinkClick r:id="rId3"/>
              </a:rPr>
              <a:t>https://</a:t>
            </a:r>
            <a:r>
              <a:rPr lang="en-US" dirty="0" smtClean="0">
                <a:hlinkClick r:id="rId3"/>
              </a:rPr>
              <a:t>rpubs.com/Salimah/143370</a:t>
            </a:r>
            <a:endParaRPr lang="en-US" dirty="0" smtClean="0"/>
          </a:p>
          <a:p>
            <a:endParaRPr lang="en-US" dirty="0"/>
          </a:p>
        </p:txBody>
      </p:sp>
    </p:spTree>
    <p:extLst>
      <p:ext uri="{BB962C8B-B14F-4D97-AF65-F5344CB8AC3E}">
        <p14:creationId xmlns:p14="http://schemas.microsoft.com/office/powerpoint/2010/main" val="30655139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45221"/>
          </a:xfrm>
          <a:solidFill>
            <a:srgbClr val="FF7C80"/>
          </a:solidFill>
        </p:spPr>
        <p:txBody>
          <a:bodyPr/>
          <a:lstStyle/>
          <a:p>
            <a:pPr algn="ctr"/>
            <a:r>
              <a:rPr lang="en-US" b="1" dirty="0" smtClean="0"/>
              <a:t>Acknowledgement</a:t>
            </a:r>
            <a:endParaRPr lang="en-US" b="1" dirty="0"/>
          </a:p>
        </p:txBody>
      </p:sp>
      <p:sp>
        <p:nvSpPr>
          <p:cNvPr id="3" name="Content Placeholder 2"/>
          <p:cNvSpPr>
            <a:spLocks noGrp="1"/>
          </p:cNvSpPr>
          <p:nvPr>
            <p:ph idx="1"/>
          </p:nvPr>
        </p:nvSpPr>
        <p:spPr/>
        <p:txBody>
          <a:bodyPr/>
          <a:lstStyle/>
          <a:p>
            <a:pPr marL="0" indent="0">
              <a:buNone/>
            </a:pPr>
            <a:r>
              <a:rPr lang="en-US" dirty="0" smtClean="0"/>
              <a:t>Roger </a:t>
            </a:r>
            <a:r>
              <a:rPr lang="en-US" dirty="0" err="1" smtClean="0"/>
              <a:t>Peng</a:t>
            </a:r>
            <a:endParaRPr lang="en-US" dirty="0" smtClean="0"/>
          </a:p>
          <a:p>
            <a:pPr marL="0" indent="0">
              <a:buNone/>
            </a:pPr>
            <a:r>
              <a:rPr lang="en-US" dirty="0" smtClean="0"/>
              <a:t>Mikhail </a:t>
            </a:r>
            <a:r>
              <a:rPr lang="en-US" dirty="0" err="1" smtClean="0"/>
              <a:t>Dozmorov</a:t>
            </a:r>
            <a:endParaRPr lang="en-US" dirty="0" smtClean="0"/>
          </a:p>
          <a:p>
            <a:pPr marL="0" indent="0">
              <a:buNone/>
            </a:pPr>
            <a:r>
              <a:rPr lang="en-US" dirty="0" smtClean="0"/>
              <a:t>Victoria </a:t>
            </a:r>
            <a:r>
              <a:rPr lang="en-US" dirty="0" err="1" smtClean="0"/>
              <a:t>Stodden</a:t>
            </a:r>
            <a:endParaRPr lang="en-US" dirty="0" smtClean="0"/>
          </a:p>
          <a:p>
            <a:endParaRPr lang="en-US" dirty="0"/>
          </a:p>
        </p:txBody>
      </p:sp>
      <p:sp>
        <p:nvSpPr>
          <p:cNvPr id="4" name="Slide Number Placeholder 3"/>
          <p:cNvSpPr>
            <a:spLocks noGrp="1"/>
          </p:cNvSpPr>
          <p:nvPr>
            <p:ph type="sldNum" sz="quarter" idx="12"/>
          </p:nvPr>
        </p:nvSpPr>
        <p:spPr/>
        <p:txBody>
          <a:bodyPr/>
          <a:lstStyle/>
          <a:p>
            <a:fld id="{4137E69C-260B-4B23-AF95-90B46B3DBAB8}" type="slidenum">
              <a:rPr lang="en-US" smtClean="0"/>
              <a:t>66</a:t>
            </a:fld>
            <a:endParaRPr lang="en-US"/>
          </a:p>
        </p:txBody>
      </p:sp>
      <p:sp>
        <p:nvSpPr>
          <p:cNvPr id="5" name="Rectangle 4"/>
          <p:cNvSpPr/>
          <p:nvPr/>
        </p:nvSpPr>
        <p:spPr>
          <a:xfrm>
            <a:off x="1009338" y="3855343"/>
            <a:ext cx="11182662" cy="369332"/>
          </a:xfrm>
          <a:prstGeom prst="rect">
            <a:avLst/>
          </a:prstGeom>
        </p:spPr>
        <p:txBody>
          <a:bodyPr wrap="square">
            <a:spAutoFit/>
          </a:bodyPr>
          <a:lstStyle/>
          <a:p>
            <a:r>
              <a:rPr lang="en-US" dirty="0">
                <a:hlinkClick r:id="rId2"/>
              </a:rPr>
              <a:t>https://</a:t>
            </a:r>
            <a:r>
              <a:rPr lang="en-US" dirty="0" smtClean="0">
                <a:hlinkClick r:id="rId2"/>
              </a:rPr>
              <a:t>www2.stat.duke.edu/courses/Fall15/sta112.01/post/app_ex/app_Twitter_election_results.html</a:t>
            </a:r>
            <a:r>
              <a:rPr lang="en-US" dirty="0" smtClean="0"/>
              <a:t> </a:t>
            </a:r>
            <a:endParaRPr lang="en-US" dirty="0"/>
          </a:p>
        </p:txBody>
      </p:sp>
    </p:spTree>
    <p:extLst>
      <p:ext uri="{BB962C8B-B14F-4D97-AF65-F5344CB8AC3E}">
        <p14:creationId xmlns:p14="http://schemas.microsoft.com/office/powerpoint/2010/main" val="15959938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93560" y="254750"/>
            <a:ext cx="8694625" cy="6520969"/>
          </a:xfrm>
          <a:prstGeom prst="ellipse">
            <a:avLst/>
          </a:prstGeom>
          <a:ln>
            <a:noFill/>
          </a:ln>
          <a:effectLst>
            <a:softEdge rad="112500"/>
          </a:effectLst>
        </p:spPr>
      </p:pic>
      <p:sp>
        <p:nvSpPr>
          <p:cNvPr id="2" name="Slide Number Placeholder 1"/>
          <p:cNvSpPr>
            <a:spLocks noGrp="1"/>
          </p:cNvSpPr>
          <p:nvPr>
            <p:ph type="sldNum" sz="quarter" idx="12"/>
          </p:nvPr>
        </p:nvSpPr>
        <p:spPr/>
        <p:txBody>
          <a:bodyPr/>
          <a:lstStyle/>
          <a:p>
            <a:fld id="{4137E69C-260B-4B23-AF95-90B46B3DBAB8}" type="slidenum">
              <a:rPr lang="en-US" smtClean="0"/>
              <a:t>67</a:t>
            </a:fld>
            <a:endParaRPr lang="en-US"/>
          </a:p>
        </p:txBody>
      </p:sp>
    </p:spTree>
    <p:extLst>
      <p:ext uri="{BB962C8B-B14F-4D97-AF65-F5344CB8AC3E}">
        <p14:creationId xmlns:p14="http://schemas.microsoft.com/office/powerpoint/2010/main" val="4000097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2217"/>
            <a:ext cx="10515600" cy="875654"/>
          </a:xfrm>
          <a:solidFill>
            <a:srgbClr val="FF7C80"/>
          </a:solidFill>
        </p:spPr>
        <p:txBody>
          <a:bodyPr/>
          <a:lstStyle/>
          <a:p>
            <a:pPr algn="ctr"/>
            <a:r>
              <a:rPr lang="en-US" b="1" dirty="0" smtClean="0"/>
              <a:t>Solution to Reproducibility Crisis</a:t>
            </a:r>
            <a:endParaRPr lang="en-US" b="1" dirty="0"/>
          </a:p>
        </p:txBody>
      </p:sp>
      <p:sp>
        <p:nvSpPr>
          <p:cNvPr id="5" name="Content Placeholder 4"/>
          <p:cNvSpPr>
            <a:spLocks noGrp="1"/>
          </p:cNvSpPr>
          <p:nvPr>
            <p:ph idx="1"/>
          </p:nvPr>
        </p:nvSpPr>
        <p:spPr>
          <a:xfrm>
            <a:off x="838200" y="1825625"/>
            <a:ext cx="10515600" cy="2026708"/>
          </a:xfrm>
        </p:spPr>
        <p:txBody>
          <a:bodyPr/>
          <a:lstStyle/>
          <a:p>
            <a:pPr marL="0" indent="0">
              <a:buNone/>
            </a:pPr>
            <a:r>
              <a:rPr lang="en-US" b="1" dirty="0" smtClean="0"/>
              <a:t>Open Research </a:t>
            </a:r>
            <a:r>
              <a:rPr lang="en-US" dirty="0" smtClean="0"/>
              <a:t>– scientific knowledge of all kinds should be openly shared as early as it is practical in the discovery process.</a:t>
            </a:r>
          </a:p>
          <a:p>
            <a:pPr marL="0" indent="0">
              <a:buNone/>
            </a:pPr>
            <a:r>
              <a:rPr lang="en-US" dirty="0" smtClean="0"/>
              <a:t>Therefore, need to reward the publication of research outputs along the entire process, NOT just each journal article as it is published.</a:t>
            </a:r>
            <a:endParaRPr lang="en-US" dirty="0"/>
          </a:p>
        </p:txBody>
      </p:sp>
      <p:sp>
        <p:nvSpPr>
          <p:cNvPr id="3" name="Slide Number Placeholder 2"/>
          <p:cNvSpPr>
            <a:spLocks noGrp="1"/>
          </p:cNvSpPr>
          <p:nvPr>
            <p:ph type="sldNum" sz="quarter" idx="12"/>
          </p:nvPr>
        </p:nvSpPr>
        <p:spPr/>
        <p:txBody>
          <a:bodyPr/>
          <a:lstStyle/>
          <a:p>
            <a:fld id="{4137E69C-260B-4B23-AF95-90B46B3DBAB8}" type="slidenum">
              <a:rPr lang="en-US" smtClean="0"/>
              <a:t>7</a:t>
            </a:fld>
            <a:endParaRPr lang="en-US"/>
          </a:p>
        </p:txBody>
      </p:sp>
      <p:sp>
        <p:nvSpPr>
          <p:cNvPr id="6" name="Rectangle 5"/>
          <p:cNvSpPr/>
          <p:nvPr/>
        </p:nvSpPr>
        <p:spPr>
          <a:xfrm rot="20607489">
            <a:off x="1221973" y="4392556"/>
            <a:ext cx="4047164" cy="923330"/>
          </a:xfrm>
          <a:prstGeom prst="rect">
            <a:avLst/>
          </a:prstGeom>
          <a:noFill/>
        </p:spPr>
        <p:txBody>
          <a:bodyPr wrap="none" lIns="91440" tIns="45720" rIns="91440" bIns="45720">
            <a:spAutoFit/>
          </a:bodyPr>
          <a:lstStyle/>
          <a:p>
            <a:pPr algn="ct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Open Science</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 name="Rectangle 7"/>
          <p:cNvSpPr/>
          <p:nvPr/>
        </p:nvSpPr>
        <p:spPr>
          <a:xfrm rot="20493743">
            <a:off x="4274332" y="4686068"/>
            <a:ext cx="4061028" cy="923330"/>
          </a:xfrm>
          <a:prstGeom prst="rect">
            <a:avLst/>
          </a:prstGeom>
          <a:noFill/>
        </p:spPr>
        <p:txBody>
          <a:bodyPr wrap="none" lIns="91440" tIns="45720" rIns="91440" bIns="45720">
            <a:spAutoFit/>
          </a:bodyPr>
          <a:lstStyle/>
          <a:p>
            <a:pPr algn="ct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Transparency</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9" name="Rectangle 8"/>
          <p:cNvSpPr/>
          <p:nvPr/>
        </p:nvSpPr>
        <p:spPr>
          <a:xfrm rot="19937880">
            <a:off x="8474351" y="4869512"/>
            <a:ext cx="1756986" cy="923330"/>
          </a:xfrm>
          <a:prstGeom prst="rect">
            <a:avLst/>
          </a:prstGeom>
          <a:noFill/>
        </p:spPr>
        <p:txBody>
          <a:bodyPr wrap="none" lIns="91440" tIns="45720" rIns="91440" bIns="45720">
            <a:spAutoFit/>
          </a:bodyPr>
          <a:lstStyle/>
          <a:p>
            <a:pPr algn="ct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Truth</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953058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034" y="138529"/>
            <a:ext cx="10515600" cy="1171078"/>
          </a:xfrm>
          <a:solidFill>
            <a:srgbClr val="FF7C80"/>
          </a:solidFill>
        </p:spPr>
        <p:txBody>
          <a:bodyPr>
            <a:normAutofit fontScale="90000"/>
          </a:bodyPr>
          <a:lstStyle/>
          <a:p>
            <a:pPr algn="ctr"/>
            <a:r>
              <a:rPr lang="en-US" b="1" dirty="0" smtClean="0"/>
              <a:t>Causes of Non-Reproducibility in Scientific Literature</a:t>
            </a:r>
            <a:endParaRPr lang="en-US" b="1" dirty="0"/>
          </a:p>
        </p:txBody>
      </p:sp>
      <p:sp>
        <p:nvSpPr>
          <p:cNvPr id="5" name="Rectangle 4"/>
          <p:cNvSpPr/>
          <p:nvPr/>
        </p:nvSpPr>
        <p:spPr>
          <a:xfrm>
            <a:off x="395207" y="2663342"/>
            <a:ext cx="11391254" cy="2862322"/>
          </a:xfrm>
          <a:prstGeom prst="rect">
            <a:avLst/>
          </a:prstGeom>
        </p:spPr>
        <p:txBody>
          <a:bodyPr wrap="square">
            <a:spAutoFit/>
          </a:bodyPr>
          <a:lstStyle/>
          <a:p>
            <a:pPr marL="285750" indent="-285750" algn="just">
              <a:buFont typeface="Arial" panose="020B0604020202020204" pitchFamily="34" charset="0"/>
              <a:buChar char="•"/>
            </a:pPr>
            <a:r>
              <a:rPr lang="en-GB" altLang="en-US" dirty="0">
                <a:ea typeface="MS PGothic" panose="020B0600070205080204" pitchFamily="34" charset="-128"/>
              </a:rPr>
              <a:t>Traditional publishing policies and practices a hindrance (licensing &amp; access, embargoes, </a:t>
            </a:r>
            <a:r>
              <a:rPr lang="en-GB" altLang="en-US" dirty="0" err="1">
                <a:ea typeface="MS PGothic" panose="020B0600070205080204" pitchFamily="34" charset="-128"/>
              </a:rPr>
              <a:t>Ingelfinger</a:t>
            </a:r>
            <a:r>
              <a:rPr lang="en-GB" altLang="en-US" dirty="0">
                <a:ea typeface="MS PGothic" panose="020B0600070205080204" pitchFamily="34" charset="-128"/>
              </a:rPr>
              <a:t>, closed doors, anti-granularity &amp; </a:t>
            </a:r>
            <a:r>
              <a:rPr lang="en-GB" altLang="en-US" dirty="0" smtClean="0">
                <a:ea typeface="MS PGothic" panose="020B0600070205080204" pitchFamily="34" charset="-128"/>
              </a:rPr>
              <a:t>forking).</a:t>
            </a:r>
          </a:p>
          <a:p>
            <a:pPr marL="742950" lvl="2" indent="-285750" algn="just">
              <a:buFont typeface="Courier New" panose="02070309020205020404" pitchFamily="49" charset="0"/>
              <a:buChar char="o"/>
            </a:pPr>
            <a:r>
              <a:rPr lang="en-GB" altLang="en-US" dirty="0">
                <a:ea typeface="MS PGothic" panose="020B0600070205080204" pitchFamily="34" charset="-128"/>
              </a:rPr>
              <a:t>Lack of transparency, lack of credit for anything other than 350-year old style “dead tree” publication</a:t>
            </a:r>
            <a:r>
              <a:rPr lang="en-GB" altLang="en-US" dirty="0" smtClean="0">
                <a:ea typeface="MS PGothic" panose="020B0600070205080204" pitchFamily="34" charset="-128"/>
              </a:rPr>
              <a:t>.</a:t>
            </a:r>
            <a:endParaRPr lang="en-US" dirty="0" smtClean="0"/>
          </a:p>
          <a:p>
            <a:pPr marL="285750" indent="-285750" algn="just">
              <a:buFont typeface="Arial" panose="020B0604020202020204" pitchFamily="34" charset="0"/>
              <a:buChar char="•"/>
            </a:pPr>
            <a:r>
              <a:rPr lang="en-US" dirty="0" smtClean="0"/>
              <a:t>Scientists writing papers do not have a strong enough </a:t>
            </a:r>
            <a:r>
              <a:rPr lang="en-US" b="1" dirty="0" smtClean="0"/>
              <a:t>incentive</a:t>
            </a:r>
            <a:r>
              <a:rPr lang="en-US" dirty="0" smtClean="0"/>
              <a:t> to ensure that their paper will be reproducible. </a:t>
            </a:r>
          </a:p>
          <a:p>
            <a:pPr marL="742950" lvl="1" indent="-285750" algn="just">
              <a:buFont typeface="Courier New" panose="02070309020205020404" pitchFamily="49" charset="0"/>
              <a:buChar char="o"/>
            </a:pPr>
            <a:r>
              <a:rPr lang="en-US" dirty="0" smtClean="0"/>
              <a:t>A result might be a fluke, and there is not sufficient incentive, other than one's integrity, to check whether it is a fluke. </a:t>
            </a:r>
          </a:p>
          <a:p>
            <a:pPr marL="742950" lvl="1" indent="-285750" algn="just">
              <a:buFont typeface="Courier New" panose="02070309020205020404" pitchFamily="49" charset="0"/>
              <a:buChar char="o"/>
            </a:pPr>
            <a:r>
              <a:rPr lang="en-US" dirty="0" smtClean="0"/>
              <a:t>The incentive structures</a:t>
            </a:r>
            <a:r>
              <a:rPr lang="en-US" dirty="0"/>
              <a:t> </a:t>
            </a:r>
            <a:r>
              <a:rPr lang="en-US" dirty="0" smtClean="0"/>
              <a:t>in </a:t>
            </a:r>
            <a:r>
              <a:rPr lang="en-US" dirty="0"/>
              <a:t>universities and the attitude that you “publish or perish” means that researchers </a:t>
            </a:r>
            <a:r>
              <a:rPr lang="en-US" dirty="0" smtClean="0"/>
              <a:t>prioritize </a:t>
            </a:r>
            <a:r>
              <a:rPr lang="en-US" dirty="0"/>
              <a:t>“getting it published” over “getting it right”. </a:t>
            </a:r>
            <a:endParaRPr lang="en-US" dirty="0" smtClean="0"/>
          </a:p>
          <a:p>
            <a:pPr marL="285750" indent="-285750" algn="just">
              <a:buFont typeface="Arial" panose="020B0604020202020204" pitchFamily="34" charset="0"/>
              <a:buChar char="•"/>
            </a:pPr>
            <a:r>
              <a:rPr lang="en-US" dirty="0" smtClean="0"/>
              <a:t>When </a:t>
            </a:r>
            <a:r>
              <a:rPr lang="en-US" dirty="0"/>
              <a:t>determining how good an article is, </a:t>
            </a:r>
            <a:r>
              <a:rPr lang="en-US" dirty="0" smtClean="0"/>
              <a:t>current </a:t>
            </a:r>
            <a:r>
              <a:rPr lang="en-US" b="1" dirty="0"/>
              <a:t>peer-review system </a:t>
            </a:r>
            <a:r>
              <a:rPr lang="en-US" dirty="0"/>
              <a:t>is limited to asking two people for their opinions. Two people is not </a:t>
            </a:r>
            <a:r>
              <a:rPr lang="en-US" dirty="0" smtClean="0"/>
              <a:t>enough!</a:t>
            </a:r>
            <a:endParaRPr lang="en-US" dirty="0"/>
          </a:p>
        </p:txBody>
      </p:sp>
      <p:sp>
        <p:nvSpPr>
          <p:cNvPr id="7" name="Rectangle 6"/>
          <p:cNvSpPr/>
          <p:nvPr/>
        </p:nvSpPr>
        <p:spPr>
          <a:xfrm>
            <a:off x="272562" y="5854997"/>
            <a:ext cx="11676184" cy="646331"/>
          </a:xfrm>
          <a:prstGeom prst="rect">
            <a:avLst/>
          </a:prstGeom>
        </p:spPr>
        <p:txBody>
          <a:bodyPr wrap="square">
            <a:spAutoFit/>
          </a:bodyPr>
          <a:lstStyle/>
          <a:p>
            <a:r>
              <a:rPr lang="en-US" sz="1200" b="1" u="sng" dirty="0" smtClean="0"/>
              <a:t>Source</a:t>
            </a:r>
            <a:r>
              <a:rPr lang="en-US" sz="1200" dirty="0" smtClean="0"/>
              <a:t>: What is the reproducibility crisis, and what can the academic community to do solve it? </a:t>
            </a:r>
            <a:r>
              <a:rPr lang="en-US" sz="1200" b="1" dirty="0"/>
              <a:t> </a:t>
            </a:r>
            <a:r>
              <a:rPr lang="en-US" sz="1200" b="1" dirty="0">
                <a:hlinkClick r:id="rId2"/>
              </a:rPr>
              <a:t>Richard Price</a:t>
            </a:r>
            <a:r>
              <a:rPr lang="en-US" sz="1200" b="1" dirty="0"/>
              <a:t>, Founder of </a:t>
            </a:r>
            <a:r>
              <a:rPr lang="en-US" sz="1200" b="1" dirty="0">
                <a:hlinkClick r:id="rId3"/>
              </a:rPr>
              <a:t>Academia.edu</a:t>
            </a:r>
            <a:r>
              <a:rPr lang="en-US" sz="1200" b="1" dirty="0"/>
              <a:t>, on </a:t>
            </a:r>
            <a:r>
              <a:rPr lang="en-US" sz="1200" b="1" dirty="0" err="1" smtClean="0">
                <a:hlinkClick r:id="rId4"/>
              </a:rPr>
              <a:t>Quora</a:t>
            </a:r>
            <a:endParaRPr lang="en-US" sz="1200" b="1" dirty="0" smtClean="0"/>
          </a:p>
          <a:p>
            <a:r>
              <a:rPr lang="en-US" sz="1200" dirty="0" smtClean="0">
                <a:hlinkClick r:id="rId5"/>
              </a:rPr>
              <a:t>https://www.forbes.com/sites/quora/2017/02/09/how-the-reproducibility-crisis-in-academia-is-affecting-scientific-research/#319fece13dad</a:t>
            </a:r>
            <a:endParaRPr lang="en-US" sz="1200" dirty="0" smtClean="0"/>
          </a:p>
          <a:p>
            <a:endParaRPr lang="en-US" sz="1200" dirty="0"/>
          </a:p>
        </p:txBody>
      </p:sp>
      <p:sp>
        <p:nvSpPr>
          <p:cNvPr id="3" name="Rectangle 2"/>
          <p:cNvSpPr/>
          <p:nvPr/>
        </p:nvSpPr>
        <p:spPr>
          <a:xfrm>
            <a:off x="395207" y="1473128"/>
            <a:ext cx="11174278" cy="923330"/>
          </a:xfrm>
          <a:prstGeom prst="rect">
            <a:avLst/>
          </a:prstGeom>
          <a:solidFill>
            <a:schemeClr val="bg1">
              <a:lumMod val="85000"/>
            </a:schemeClr>
          </a:solidFill>
        </p:spPr>
        <p:txBody>
          <a:bodyPr wrap="square">
            <a:spAutoFit/>
          </a:bodyPr>
          <a:lstStyle/>
          <a:p>
            <a:pPr algn="just"/>
            <a:r>
              <a:rPr lang="en-US" dirty="0"/>
              <a:t>Scholarly articles are merely advertisement of scholarship . The actual scholarly artefacts, i.e. the data and computational methods, which support the scholarship, remain largely inaccessible.             </a:t>
            </a:r>
          </a:p>
          <a:p>
            <a:pPr algn="r"/>
            <a:r>
              <a:rPr lang="en-US" dirty="0"/>
              <a:t>--- Jon B. </a:t>
            </a:r>
            <a:r>
              <a:rPr lang="en-US" dirty="0" err="1"/>
              <a:t>Buckheit</a:t>
            </a:r>
            <a:r>
              <a:rPr lang="en-US" dirty="0"/>
              <a:t> and David L. </a:t>
            </a:r>
            <a:r>
              <a:rPr lang="en-US" dirty="0" err="1"/>
              <a:t>Donoho</a:t>
            </a:r>
            <a:r>
              <a:rPr lang="en-US" dirty="0"/>
              <a:t>, </a:t>
            </a:r>
            <a:r>
              <a:rPr lang="en-US" dirty="0" err="1"/>
              <a:t>WaveLab</a:t>
            </a:r>
            <a:r>
              <a:rPr lang="en-US" dirty="0"/>
              <a:t> and reproducible research, 1995</a:t>
            </a:r>
          </a:p>
        </p:txBody>
      </p:sp>
      <p:sp>
        <p:nvSpPr>
          <p:cNvPr id="8" name="Slide Number Placeholder 7"/>
          <p:cNvSpPr>
            <a:spLocks noGrp="1"/>
          </p:cNvSpPr>
          <p:nvPr>
            <p:ph type="sldNum" sz="quarter" idx="12"/>
          </p:nvPr>
        </p:nvSpPr>
        <p:spPr/>
        <p:txBody>
          <a:bodyPr/>
          <a:lstStyle/>
          <a:p>
            <a:fld id="{4137E69C-260B-4B23-AF95-90B46B3DBAB8}" type="slidenum">
              <a:rPr lang="en-US" smtClean="0"/>
              <a:t>8</a:t>
            </a:fld>
            <a:endParaRPr lang="en-US"/>
          </a:p>
        </p:txBody>
      </p:sp>
    </p:spTree>
    <p:extLst>
      <p:ext uri="{BB962C8B-B14F-4D97-AF65-F5344CB8AC3E}">
        <p14:creationId xmlns:p14="http://schemas.microsoft.com/office/powerpoint/2010/main" val="24092487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7614" y="154983"/>
            <a:ext cx="9546955" cy="883404"/>
          </a:xfrm>
          <a:solidFill>
            <a:srgbClr val="FF7C80"/>
          </a:solidFill>
        </p:spPr>
        <p:txBody>
          <a:bodyPr/>
          <a:lstStyle/>
          <a:p>
            <a:pPr algn="ctr"/>
            <a:r>
              <a:rPr lang="en-US" b="1" dirty="0" smtClean="0"/>
              <a:t>Consequences</a:t>
            </a:r>
            <a:endParaRPr lang="en-US" b="1" dirty="0"/>
          </a:p>
        </p:txBody>
      </p:sp>
      <p:sp>
        <p:nvSpPr>
          <p:cNvPr id="3" name="Content Placeholder 2"/>
          <p:cNvSpPr>
            <a:spLocks noGrp="1"/>
          </p:cNvSpPr>
          <p:nvPr>
            <p:ph idx="1"/>
          </p:nvPr>
        </p:nvSpPr>
        <p:spPr>
          <a:xfrm>
            <a:off x="681791" y="1199984"/>
            <a:ext cx="10515600" cy="4351338"/>
          </a:xfrm>
        </p:spPr>
        <p:txBody>
          <a:bodyPr/>
          <a:lstStyle/>
          <a:p>
            <a:r>
              <a:rPr lang="en-US" dirty="0" smtClean="0"/>
              <a:t>Growing replication gap (refer to slide 3)</a:t>
            </a:r>
          </a:p>
          <a:p>
            <a:r>
              <a:rPr lang="en-US" dirty="0" smtClean="0"/>
              <a:t>Increasing number of retractions</a:t>
            </a:r>
            <a:endParaRPr lang="en-US" dirty="0"/>
          </a:p>
        </p:txBody>
      </p:sp>
      <p:pic>
        <p:nvPicPr>
          <p:cNvPr id="4" name="Picture 3"/>
          <p:cNvPicPr>
            <a:picLocks noChangeAspect="1"/>
          </p:cNvPicPr>
          <p:nvPr/>
        </p:nvPicPr>
        <p:blipFill>
          <a:blip r:embed="rId2"/>
          <a:stretch>
            <a:fillRect/>
          </a:stretch>
        </p:blipFill>
        <p:spPr>
          <a:xfrm>
            <a:off x="2355721" y="2279573"/>
            <a:ext cx="6679995" cy="4471733"/>
          </a:xfrm>
          <a:prstGeom prst="rect">
            <a:avLst/>
          </a:prstGeom>
        </p:spPr>
      </p:pic>
      <p:sp>
        <p:nvSpPr>
          <p:cNvPr id="5" name="Slide Number Placeholder 4"/>
          <p:cNvSpPr>
            <a:spLocks noGrp="1"/>
          </p:cNvSpPr>
          <p:nvPr>
            <p:ph type="sldNum" sz="quarter" idx="12"/>
          </p:nvPr>
        </p:nvSpPr>
        <p:spPr/>
        <p:txBody>
          <a:bodyPr/>
          <a:lstStyle/>
          <a:p>
            <a:fld id="{4137E69C-260B-4B23-AF95-90B46B3DBAB8}" type="slidenum">
              <a:rPr lang="en-US" smtClean="0"/>
              <a:t>9</a:t>
            </a:fld>
            <a:endParaRPr lang="en-US"/>
          </a:p>
        </p:txBody>
      </p:sp>
    </p:spTree>
    <p:extLst>
      <p:ext uri="{BB962C8B-B14F-4D97-AF65-F5344CB8AC3E}">
        <p14:creationId xmlns:p14="http://schemas.microsoft.com/office/powerpoint/2010/main" val="37871261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2204</TotalTime>
  <Words>3673</Words>
  <Application>Microsoft Office PowerPoint</Application>
  <PresentationFormat>Widescreen</PresentationFormat>
  <Paragraphs>419</Paragraphs>
  <Slides>67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MS PGothic</vt:lpstr>
      <vt:lpstr>MS PGothic</vt:lpstr>
      <vt:lpstr>Arial</vt:lpstr>
      <vt:lpstr>Calibri</vt:lpstr>
      <vt:lpstr>Calibri Light</vt:lpstr>
      <vt:lpstr>Corbel</vt:lpstr>
      <vt:lpstr>Courier New</vt:lpstr>
      <vt:lpstr>Wingdings</vt:lpstr>
      <vt:lpstr>Office Theme</vt:lpstr>
      <vt:lpstr>The Why and How of Reproducible Research</vt:lpstr>
      <vt:lpstr>Have you ever tried to reproduce the results presented in a research paper?</vt:lpstr>
      <vt:lpstr>PowerPoint Presentation</vt:lpstr>
      <vt:lpstr>Presentation Outline</vt:lpstr>
      <vt:lpstr>PowerPoint Presentation</vt:lpstr>
      <vt:lpstr>Scientific Reproducibility Crisis</vt:lpstr>
      <vt:lpstr>Solution to Reproducibility Crisis</vt:lpstr>
      <vt:lpstr>Causes of Non-Reproducibility in Scientific Literature</vt:lpstr>
      <vt:lpstr>Consequences</vt:lpstr>
      <vt:lpstr>Science</vt:lpstr>
      <vt:lpstr>Steps in a Data Analysis</vt:lpstr>
      <vt:lpstr>Structure of Data Analysis</vt:lpstr>
      <vt:lpstr>Structure of Data Analysis (continue)</vt:lpstr>
      <vt:lpstr>What is Reproducible Research (RR)?</vt:lpstr>
      <vt:lpstr>What is Reproducible Research?</vt:lpstr>
      <vt:lpstr>PowerPoint Presentation</vt:lpstr>
      <vt:lpstr>Adopting RR in your data science project</vt:lpstr>
      <vt:lpstr>PowerPoint Presentation</vt:lpstr>
      <vt:lpstr>Replication vs. Reproducibility</vt:lpstr>
      <vt:lpstr>PowerPoint Presentation</vt:lpstr>
      <vt:lpstr>PowerPoint Presentation</vt:lpstr>
      <vt:lpstr>Replication vs. Reproducibility</vt:lpstr>
      <vt:lpstr>Degrees of Reproducibility</vt:lpstr>
      <vt:lpstr>Terminology</vt:lpstr>
      <vt:lpstr>Tracing Origin of Reproducible Research</vt:lpstr>
      <vt:lpstr>PowerPoint Presentation</vt:lpstr>
      <vt:lpstr>Literate Programming</vt:lpstr>
      <vt:lpstr>Literate Programming</vt:lpstr>
      <vt:lpstr>Literate Programming: Pros</vt:lpstr>
      <vt:lpstr>How Do I Make My Work Reproducible?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 Reproducible Research?</vt:lpstr>
      <vt:lpstr>Advantages of Reproducible Research</vt:lpstr>
      <vt:lpstr>Challenges to Reproducible Research</vt:lpstr>
      <vt:lpstr>PowerPoint Presentation</vt:lpstr>
      <vt:lpstr>PowerPoint Presentation</vt:lpstr>
      <vt:lpstr>How to Implement Reproducible Research?</vt:lpstr>
      <vt:lpstr>Reproducible Research 101</vt:lpstr>
      <vt:lpstr>Tools to Aid in Reproducible Research</vt:lpstr>
      <vt:lpstr>PowerPoint Presentation</vt:lpstr>
      <vt:lpstr>Tools to Aid in Reproducible Research</vt:lpstr>
      <vt:lpstr>Tools to Aid in Reproducible Research</vt:lpstr>
      <vt:lpstr>Tools to Aid in Reproducible Research</vt:lpstr>
      <vt:lpstr>Tools to Aid in Reproducible Research</vt:lpstr>
      <vt:lpstr>Reproducibility Skills</vt:lpstr>
      <vt:lpstr> Copyright and Licensing</vt:lpstr>
      <vt:lpstr>Rights for Data</vt:lpstr>
      <vt:lpstr>A Hierarchy of Reproducibility</vt:lpstr>
      <vt:lpstr>PowerPoint Presentation</vt:lpstr>
      <vt:lpstr>Models for Reproducibility</vt:lpstr>
      <vt:lpstr>Models for Reproducibility</vt:lpstr>
      <vt:lpstr>PowerPoint Presentation</vt:lpstr>
      <vt:lpstr>What Problem Does Reproducibility Solve?</vt:lpstr>
      <vt:lpstr>References</vt:lpstr>
      <vt:lpstr>Conclusion</vt:lpstr>
      <vt:lpstr>Acknowledgement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Why and How of Reproducible Research</dc:title>
  <dc:creator>Salimah</dc:creator>
  <cp:lastModifiedBy>Salimah</cp:lastModifiedBy>
  <cp:revision>161</cp:revision>
  <cp:lastPrinted>2017-07-15T10:55:43Z</cp:lastPrinted>
  <dcterms:created xsi:type="dcterms:W3CDTF">2017-07-12T03:39:05Z</dcterms:created>
  <dcterms:modified xsi:type="dcterms:W3CDTF">2018-11-26T03:44:50Z</dcterms:modified>
</cp:coreProperties>
</file>